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Creepster"/>
      <p:regular r:id="rId67"/>
    </p:embeddedFont>
    <p:embeddedFont>
      <p:font typeface="Roboto"/>
      <p:regular r:id="rId68"/>
      <p:bold r:id="rId69"/>
      <p:italic r:id="rId70"/>
      <p:boldItalic r:id="rId71"/>
    </p:embeddedFont>
    <p:embeddedFont>
      <p:font typeface="Titillium Web"/>
      <p:regular r:id="rId72"/>
      <p:bold r:id="rId73"/>
      <p:italic r:id="rId74"/>
      <p:boldItalic r:id="rId75"/>
    </p:embeddedFont>
    <p:embeddedFont>
      <p:font typeface="Helvetica Neue"/>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TitilliumWeb-bold.fntdata"/><Relationship Id="rId72" Type="http://schemas.openxmlformats.org/officeDocument/2006/relationships/font" Target="fonts/TitilliumWeb-regular.fntdata"/><Relationship Id="rId31" Type="http://schemas.openxmlformats.org/officeDocument/2006/relationships/slide" Target="slides/slide24.xml"/><Relationship Id="rId75" Type="http://schemas.openxmlformats.org/officeDocument/2006/relationships/font" Target="fonts/TitilliumWeb-boldItalic.fntdata"/><Relationship Id="rId30" Type="http://schemas.openxmlformats.org/officeDocument/2006/relationships/slide" Target="slides/slide23.xml"/><Relationship Id="rId74" Type="http://schemas.openxmlformats.org/officeDocument/2006/relationships/font" Target="fonts/TitilliumWeb-italic.fntdata"/><Relationship Id="rId33" Type="http://schemas.openxmlformats.org/officeDocument/2006/relationships/slide" Target="slides/slide26.xml"/><Relationship Id="rId77" Type="http://schemas.openxmlformats.org/officeDocument/2006/relationships/font" Target="fonts/HelveticaNeue-bold.fntdata"/><Relationship Id="rId32" Type="http://schemas.openxmlformats.org/officeDocument/2006/relationships/slide" Target="slides/slide25.xml"/><Relationship Id="rId76" Type="http://schemas.openxmlformats.org/officeDocument/2006/relationships/font" Target="fonts/HelveticaNeue-regular.fntdata"/><Relationship Id="rId35" Type="http://schemas.openxmlformats.org/officeDocument/2006/relationships/slide" Target="slides/slide28.xml"/><Relationship Id="rId79" Type="http://schemas.openxmlformats.org/officeDocument/2006/relationships/font" Target="fonts/HelveticaNeue-boldItalic.fntdata"/><Relationship Id="rId34" Type="http://schemas.openxmlformats.org/officeDocument/2006/relationships/slide" Target="slides/slide27.xml"/><Relationship Id="rId78" Type="http://schemas.openxmlformats.org/officeDocument/2006/relationships/font" Target="fonts/HelveticaNeue-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regular.fntdata"/><Relationship Id="rId23" Type="http://schemas.openxmlformats.org/officeDocument/2006/relationships/slide" Target="slides/slide16.xml"/><Relationship Id="rId67" Type="http://schemas.openxmlformats.org/officeDocument/2006/relationships/font" Target="fonts/Creepster-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ournals.plos.org/plosone/article?id=10.1371/journal.pone.0202447" TargetMode="External"/><Relationship Id="rId3" Type="http://schemas.openxmlformats.org/officeDocument/2006/relationships/hyperlink" Target="https://journals.plos.org/plosone/article?id=10.1371/journal.pone.0202447" TargetMode="External"/><Relationship Id="rId4" Type="http://schemas.openxmlformats.org/officeDocument/2006/relationships/hyperlink" Target="https://journals.plos.org/plosone/article?id=10.1371/journal.pone.0202447" TargetMode="External"/><Relationship Id="rId5" Type="http://schemas.openxmlformats.org/officeDocument/2006/relationships/hyperlink" Target="https://journals.plos.org/plosone/article?id=10.1371/journal.pone.0202447" TargetMode="External"/><Relationship Id="rId6" Type="http://schemas.openxmlformats.org/officeDocument/2006/relationships/hyperlink" Target="https://journals.plos.org/plosone/article?id=10.1371/journal.pone.0202447"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573f40576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573f4057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5b112a7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5b112a7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5b112a7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5b112a76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Poor quality research may have serious consequences for human health.</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Retraction Watch reports 500–600 scientific papers are retracted each year, and this number appears to be rising. Retracted papers continue to be cited frequently after retraction, presumably often in support of related research and more than 70,000 subjects have been treated in studies later retracted.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This is not fine.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NEJM study cited 371 times AFTER retraction (1600+ times before)</a:t>
            </a:r>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5b112a76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5b112a76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Error and omission are responsible for 73.5% of retractions, while fraud is implicated in 26.5%</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Some examples of the types of errors that challenge researchers are the mis-reporting of p-values, which happened in 6% of papers in a sample from psychology journals and 11% in a sample of medical papers.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Twenty to eighty percent of studies published in ten top scientific journals omitted or were unclear about sample sizes and up to 40% of papers in these journals did not include the type of statistical tests performed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 study of six public health papers found tables were mislabeled in three of the papers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5b112a76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5b112a76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gold standard for confirming results and reducing error, omission, and fraud is </a:t>
            </a:r>
            <a:r>
              <a:rPr i="1" lang="en" sz="1200">
                <a:solidFill>
                  <a:schemeClr val="dk1"/>
                </a:solidFill>
                <a:latin typeface="Calibri"/>
                <a:ea typeface="Calibri"/>
                <a:cs typeface="Calibri"/>
                <a:sym typeface="Calibri"/>
              </a:rPr>
              <a:t>replication</a:t>
            </a:r>
            <a:r>
              <a:rPr lang="en" sz="1200">
                <a:solidFill>
                  <a:schemeClr val="dk1"/>
                </a:solidFill>
                <a:latin typeface="Calibri"/>
                <a:ea typeface="Calibri"/>
                <a:cs typeface="Calibri"/>
                <a:sym typeface="Calibri"/>
              </a:rPr>
              <a:t>, or conducting an entire study a second time to verify its results [</a:t>
            </a:r>
            <a:r>
              <a:rPr lang="en" sz="1200" u="sng">
                <a:solidFill>
                  <a:schemeClr val="hlink"/>
                </a:solidFill>
                <a:latin typeface="Calibri"/>
                <a:ea typeface="Calibri"/>
                <a:cs typeface="Calibri"/>
                <a:sym typeface="Calibri"/>
                <a:hlinkClick r:id="rId2"/>
              </a:rPr>
              <a:t>13</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Because replication is not always feasible due to cost, reproducing a study, or analyzing an existing data source to produce the same study results, has been proposed as a minimum standard increasing the reliability of reported research findings.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Adopting reproducible research practices speeds up scientific discovery, fosters greater exchange of ideas among scientists, and reduces research waste [</a:t>
            </a:r>
            <a:r>
              <a:rPr lang="en" sz="1200" u="sng">
                <a:solidFill>
                  <a:schemeClr val="hlink"/>
                </a:solidFill>
                <a:latin typeface="Calibri"/>
                <a:ea typeface="Calibri"/>
                <a:cs typeface="Calibri"/>
                <a:sym typeface="Calibri"/>
                <a:hlinkClick r:id="rId3"/>
              </a:rPr>
              <a:t>16</a:t>
            </a:r>
            <a:r>
              <a:rPr lang="en" sz="1200">
                <a:solidFill>
                  <a:schemeClr val="dk1"/>
                </a:solidFill>
                <a:latin typeface="Calibri"/>
                <a:ea typeface="Calibri"/>
                <a:cs typeface="Calibri"/>
                <a:sym typeface="Calibri"/>
              </a:rPr>
              <a:t>,</a:t>
            </a:r>
            <a:r>
              <a:rPr lang="en" sz="1200" u="sng">
                <a:solidFill>
                  <a:schemeClr val="hlink"/>
                </a:solidFill>
                <a:latin typeface="Calibri"/>
                <a:ea typeface="Calibri"/>
                <a:cs typeface="Calibri"/>
                <a:sym typeface="Calibri"/>
                <a:hlinkClick r:id="rId4"/>
              </a:rPr>
              <a:t>17</a:t>
            </a:r>
            <a:r>
              <a:rPr lang="en" sz="1200">
                <a:solidFill>
                  <a:schemeClr val="dk1"/>
                </a:solidFill>
                <a:latin typeface="Calibri"/>
                <a:ea typeface="Calibri"/>
                <a:cs typeface="Calibri"/>
                <a:sym typeface="Calibri"/>
              </a:rPr>
              <a:t>]. In addition to these societal benefits, research papers with shared data have fewer errors, those with shared data or shared code are cited more, and shared data sources are the basis for more publications [</a:t>
            </a:r>
            <a:r>
              <a:rPr lang="en" sz="1200" u="sng">
                <a:solidFill>
                  <a:schemeClr val="hlink"/>
                </a:solidFill>
                <a:latin typeface="Calibri"/>
                <a:ea typeface="Calibri"/>
                <a:cs typeface="Calibri"/>
                <a:sym typeface="Calibri"/>
                <a:hlinkClick r:id="rId5"/>
              </a:rPr>
              <a:t>17</a:t>
            </a:r>
            <a:r>
              <a:rPr lang="en" sz="1200">
                <a:solidFill>
                  <a:schemeClr val="dk1"/>
                </a:solidFill>
                <a:latin typeface="Calibri"/>
                <a:ea typeface="Calibri"/>
                <a:cs typeface="Calibri"/>
                <a:sym typeface="Calibri"/>
              </a:rPr>
              <a:t>,</a:t>
            </a:r>
            <a:r>
              <a:rPr lang="en" sz="1200" u="sng">
                <a:solidFill>
                  <a:schemeClr val="hlink"/>
                </a:solidFill>
                <a:latin typeface="Calibri"/>
                <a:ea typeface="Calibri"/>
                <a:cs typeface="Calibri"/>
                <a:sym typeface="Calibri"/>
                <a:hlinkClick r:id="rId6"/>
              </a:rPr>
              <a:t>18</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5b112a76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5b112a76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vocabulary around repeating a study, research replication, and research reproducibility is still evolving in the research community and is not always used consistently, but there seems to be some agreement developing around the distinctions shown on the slide: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Repeating is doing the same thing again using the same data and statistical code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Reproducibility is repeating the study and getting the same results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Replication is collecting new data and analyzing it to get the same results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Essentially research is </a:t>
            </a:r>
            <a:r>
              <a:rPr i="1" lang="en" sz="1200">
                <a:solidFill>
                  <a:schemeClr val="dk1"/>
                </a:solidFill>
                <a:latin typeface="Calibri"/>
                <a:ea typeface="Calibri"/>
                <a:cs typeface="Calibri"/>
                <a:sym typeface="Calibri"/>
              </a:rPr>
              <a:t>reproducible</a:t>
            </a:r>
            <a:r>
              <a:rPr lang="en" sz="1200">
                <a:solidFill>
                  <a:schemeClr val="dk1"/>
                </a:solidFill>
                <a:latin typeface="Calibri"/>
                <a:ea typeface="Calibri"/>
                <a:cs typeface="Calibri"/>
                <a:sym typeface="Calibri"/>
              </a:rPr>
              <a:t> when data are accessible and data management and analysis instructions are clear and complete.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5b112a76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5b112a76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order to meet the two requirements for reproducible research: accessible data and clear instructions for data management and analysis, there are three steps researchers can take: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(1)</a:t>
            </a:r>
            <a:r>
              <a:rPr lang="en" sz="1200">
                <a:solidFill>
                  <a:schemeClr val="dk1"/>
                </a:solidFill>
                <a:latin typeface="Calibri"/>
                <a:ea typeface="Calibri"/>
                <a:cs typeface="Calibri"/>
                <a:sym typeface="Calibri"/>
              </a:rPr>
              <a:t>Use existing guidelines to format statistical code. These are available for most statistical programs including SAS and R.</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(2)</a:t>
            </a:r>
            <a:r>
              <a:rPr lang="en" sz="1200">
                <a:solidFill>
                  <a:schemeClr val="dk1"/>
                </a:solidFill>
                <a:latin typeface="Calibri"/>
                <a:ea typeface="Calibri"/>
                <a:cs typeface="Calibri"/>
                <a:sym typeface="Calibri"/>
              </a:rPr>
              <a:t>Share well-formatted statistical code, and</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(3)</a:t>
            </a:r>
            <a:r>
              <a:rPr lang="en" sz="1200">
                <a:solidFill>
                  <a:schemeClr val="dk1"/>
                </a:solidFill>
                <a:latin typeface="Calibri"/>
                <a:ea typeface="Calibri"/>
                <a:cs typeface="Calibri"/>
                <a:sym typeface="Calibri"/>
              </a:rPr>
              <a:t>Share data</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 good place to start is with well-formatted code. The next set of slides gives 10 tips for clearly formatting code as one way to improve reproducibility.</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5b112a76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5b112a76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5b112a76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5b112a76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5b112a76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5b112a76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5b112a76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5b112a76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7903db141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7903db1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5b112a76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5b112a76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5b112a76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5b112a76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5b112a76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5b112a76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fcca673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fcca673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fcca6739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fcca6739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fcca6739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6fcca6739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fcca6739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fcca6739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fcca67392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6fcca67392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fcca6739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fcca6739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fcca67392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fcca67392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57612a258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57612a25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latin typeface="Roboto"/>
                <a:ea typeface="Roboto"/>
                <a:cs typeface="Roboto"/>
                <a:sym typeface="Roboto"/>
              </a:rPr>
              <a:t>We are the Philadelphia chapter of R-Ladies Global, a world-wide organization that promotes gender diversity in the R community and in data science more broadly. While our group name does have ‘R’ and ‘Ladies’ in the title, we welcome all individuals who share our values and follow our code of conduct and who have an interest in data science, regardless of proficiency with 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fcca6739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6fcca6739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fcca67392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fcca67392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65b073ba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65b073ba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65b073ba7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5b073ba7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5b073ba7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5b073ba7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diabetes as an example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65b073ba7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65b073ba7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5b073ba7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5b073ba7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65b073ba7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65b073ba7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709bd3f65d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09bd3f65d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709bd3f65d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709bd3f65d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57612a258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57612a25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Meetups talks or workshops, Always free and there’s usually free pizza too</a:t>
            </a:r>
            <a:endParaRPr/>
          </a:p>
          <a:p>
            <a:pPr indent="0" lvl="0" marL="0" rtl="0" algn="l">
              <a:spcBef>
                <a:spcPts val="0"/>
              </a:spcBef>
              <a:spcAft>
                <a:spcPts val="0"/>
              </a:spcAft>
              <a:buNone/>
            </a:pPr>
            <a:r>
              <a:rPr lang="en"/>
              <a:t>February + March Karla led a datathon which helped the Philadelphia Animal Welfare Society analyse their adoption data</a:t>
            </a:r>
            <a:endParaRPr/>
          </a:p>
          <a:p>
            <a:pPr indent="0" lvl="0" marL="0" rtl="0" algn="l">
              <a:spcBef>
                <a:spcPts val="0"/>
              </a:spcBef>
              <a:spcAft>
                <a:spcPts val="0"/>
              </a:spcAft>
              <a:buNone/>
            </a:pPr>
            <a:r>
              <a:rPr lang="en"/>
              <a:t>Great opportunity for members to develop their skills and for us to provide useful insights for a local nonprofit</a:t>
            </a:r>
            <a:endParaRPr/>
          </a:p>
          <a:p>
            <a:pPr indent="0" lvl="0" marL="0" rtl="0" algn="l">
              <a:spcBef>
                <a:spcPts val="0"/>
              </a:spcBef>
              <a:spcAft>
                <a:spcPts val="0"/>
              </a:spcAft>
              <a:buNone/>
            </a:pPr>
            <a:r>
              <a:rPr lang="en"/>
              <a:t>Collaborated with local data science groups such as Women in Kaggle Philly and Data Philly</a:t>
            </a:r>
            <a:endParaRPr/>
          </a:p>
          <a:p>
            <a:pPr indent="0" lvl="0" marL="0" rtl="0" algn="l">
              <a:spcBef>
                <a:spcPts val="0"/>
              </a:spcBef>
              <a:spcAft>
                <a:spcPts val="0"/>
              </a:spcAft>
              <a:buNone/>
            </a:pPr>
            <a:r>
              <a:rPr lang="en"/>
              <a:t>Lots of events and opportunities</a:t>
            </a:r>
            <a:endParaRPr/>
          </a:p>
          <a:p>
            <a:pPr indent="0" lvl="0" marL="0" rtl="0" algn="l">
              <a:spcBef>
                <a:spcPts val="0"/>
              </a:spcBef>
              <a:spcAft>
                <a:spcPts val="0"/>
              </a:spcAft>
              <a:buNone/>
            </a:pPr>
            <a:r>
              <a:rPr lang="en"/>
              <a:t>Networking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709bd3f65d_8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09bd3f65d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709bd3f65d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709bd3f65d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709bd3f65d_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09bd3f65d_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709bd3f65d_8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709bd3f65d_8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709bd3f65d_12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g709bd3f65d_12_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Quick tour of my path towards focusing on:</a:t>
            </a:r>
            <a:endParaRPr/>
          </a:p>
          <a:p>
            <a:pPr indent="-171450" lvl="0" marL="171450" rtl="0" algn="l">
              <a:spcBef>
                <a:spcPts val="360"/>
              </a:spcBef>
              <a:spcAft>
                <a:spcPts val="0"/>
              </a:spcAft>
              <a:buClr>
                <a:schemeClr val="dk1"/>
              </a:buClr>
              <a:buSzPts val="1200"/>
              <a:buFont typeface="Calibri"/>
              <a:buChar char="-"/>
            </a:pPr>
            <a:r>
              <a:rPr lang="en"/>
              <a:t>patient uncertainty</a:t>
            </a:r>
            <a:endParaRPr/>
          </a:p>
          <a:p>
            <a:pPr indent="-171450" lvl="0" marL="171450" rtl="0" algn="l">
              <a:spcBef>
                <a:spcPts val="360"/>
              </a:spcBef>
              <a:spcAft>
                <a:spcPts val="0"/>
              </a:spcAft>
              <a:buClr>
                <a:schemeClr val="dk1"/>
              </a:buClr>
              <a:buSzPts val="1200"/>
              <a:buFont typeface="Calibri"/>
              <a:buChar char="-"/>
            </a:pPr>
            <a:r>
              <a:rPr lang="en"/>
              <a:t>Food is medicine</a:t>
            </a:r>
            <a:endParaRPr/>
          </a:p>
        </p:txBody>
      </p:sp>
      <p:sp>
        <p:nvSpPr>
          <p:cNvPr id="500" name="Google Shape;500;g709bd3f65d_12_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709bd3f65d_12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709bd3f65d_12_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Turning qualitative into interventional studies</a:t>
            </a:r>
            <a:endParaRPr/>
          </a:p>
        </p:txBody>
      </p:sp>
      <p:sp>
        <p:nvSpPr>
          <p:cNvPr id="507" name="Google Shape;507;g709bd3f65d_12_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709bd3f65d_12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709bd3f65d_12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Lots of focus on recurrent hospitalization and ED visits – efforts to reduce them – NOT WORKING</a:t>
            </a:r>
            <a:endParaRPr/>
          </a:p>
        </p:txBody>
      </p:sp>
      <p:sp>
        <p:nvSpPr>
          <p:cNvPr id="513" name="Google Shape;513;g709bd3f65d_12_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709bd3f65d_12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709bd3f65d_12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End of fellowship</a:t>
            </a:r>
            <a:endParaRPr/>
          </a:p>
          <a:p>
            <a:pPr indent="0" lvl="0" marL="0" rtl="0" algn="l">
              <a:spcBef>
                <a:spcPts val="360"/>
              </a:spcBef>
              <a:spcAft>
                <a:spcPts val="0"/>
              </a:spcAft>
              <a:buNone/>
            </a:pPr>
            <a:r>
              <a:rPr lang="en"/>
              <a:t>Uncertainty - Nebulous topic – what do I do about it???</a:t>
            </a:r>
            <a:endParaRPr/>
          </a:p>
        </p:txBody>
      </p:sp>
      <p:sp>
        <p:nvSpPr>
          <p:cNvPr id="538" name="Google Shape;538;g709bd3f65d_12_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709bd3f65d_12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g709bd3f65d_12_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Started on faculty – new line of work – how can we develop a more individualized approach to ED discharge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
              <a:t>Goal – build a discharge toolkit with which can individualize the discharge</a:t>
            </a:r>
            <a:endParaRPr/>
          </a:p>
          <a:p>
            <a:pPr indent="0" lvl="0" marL="0" rtl="0" algn="l">
              <a:spcBef>
                <a:spcPts val="360"/>
              </a:spcBef>
              <a:spcAft>
                <a:spcPts val="0"/>
              </a:spcAft>
              <a:buNone/>
            </a:pPr>
            <a:r>
              <a:rPr lang="en"/>
              <a:t>Anticipated patient – wide range of needs</a:t>
            </a:r>
            <a:endParaRPr/>
          </a:p>
        </p:txBody>
      </p:sp>
      <p:sp>
        <p:nvSpPr>
          <p:cNvPr id="545" name="Google Shape;545;g709bd3f65d_12_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709bd3f65d_1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g709bd3f65d_12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g709bd3f65d_12_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657612a258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57612a25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Lots of opportunities to get involved</a:t>
            </a:r>
            <a:endParaRPr/>
          </a:p>
          <a:p>
            <a:pPr indent="0" lvl="0" marL="0" rtl="0" algn="l">
              <a:spcBef>
                <a:spcPts val="0"/>
              </a:spcBef>
              <a:spcAft>
                <a:spcPts val="0"/>
              </a:spcAft>
              <a:buNone/>
            </a:pPr>
            <a:r>
              <a:rPr lang="en"/>
              <a:t>Attend!</a:t>
            </a:r>
            <a:endParaRPr/>
          </a:p>
          <a:p>
            <a:pPr indent="0" lvl="0" marL="0" rtl="0" algn="l">
              <a:spcBef>
                <a:spcPts val="0"/>
              </a:spcBef>
              <a:spcAft>
                <a:spcPts val="0"/>
              </a:spcAft>
              <a:buNone/>
            </a:pPr>
            <a:r>
              <a:rPr lang="en"/>
              <a:t>Follow us on twitter</a:t>
            </a:r>
            <a:endParaRPr/>
          </a:p>
          <a:p>
            <a:pPr indent="0" lvl="0" marL="0" rtl="0" algn="l">
              <a:spcBef>
                <a:spcPts val="0"/>
              </a:spcBef>
              <a:spcAft>
                <a:spcPts val="0"/>
              </a:spcAft>
              <a:buNone/>
            </a:pPr>
            <a:r>
              <a:rPr lang="en"/>
              <a:t>Chat with us on Slack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Share your skills with a workshop or talk</a:t>
            </a:r>
            <a:endParaRPr/>
          </a:p>
          <a:p>
            <a:pPr indent="0" lvl="0" marL="0" rtl="0" algn="l">
              <a:spcBef>
                <a:spcPts val="0"/>
              </a:spcBef>
              <a:spcAft>
                <a:spcPts val="0"/>
              </a:spcAft>
              <a:buNone/>
            </a:pPr>
            <a:r>
              <a:rPr lang="en"/>
              <a:t>Help fund pizza or find location space</a:t>
            </a:r>
            <a:endParaRPr/>
          </a:p>
          <a:p>
            <a:pPr indent="0" lvl="0" marL="0" rtl="0" algn="l">
              <a:spcBef>
                <a:spcPts val="0"/>
              </a:spcBef>
              <a:spcAft>
                <a:spcPts val="0"/>
              </a:spcAft>
              <a:buNone/>
            </a:pPr>
            <a:r>
              <a:rPr lang="en"/>
              <a:t>Or even, become a coorganizer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709bd3f65d_12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9" name="Google Shape;559;g709bd3f65d_12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Idea of a toolkit fell apart – pushed me back to focusing on uncertainty</a:t>
            </a:r>
            <a:endParaRPr/>
          </a:p>
        </p:txBody>
      </p:sp>
      <p:sp>
        <p:nvSpPr>
          <p:cNvPr id="560" name="Google Shape;560;g709bd3f65d_12_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709bd3f65d_12_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709bd3f65d_12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UNCERTAINTY IS NOT NEW - Step back and look to the literature</a:t>
            </a:r>
            <a:endParaRPr/>
          </a:p>
        </p:txBody>
      </p:sp>
      <p:sp>
        <p:nvSpPr>
          <p:cNvPr id="570" name="Google Shape;570;g709bd3f65d_12_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709bd3f65d_12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709bd3f65d_12_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Uncertainty is distressing to patients</a:t>
            </a:r>
            <a:endParaRPr/>
          </a:p>
        </p:txBody>
      </p:sp>
      <p:sp>
        <p:nvSpPr>
          <p:cNvPr id="576" name="Google Shape;576;g709bd3f65d_12_1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709bd3f65d_12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g709bd3f65d_12_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Most patients identified diagnosis as primary need – what does this mean???</a:t>
            </a:r>
            <a:endParaRPr/>
          </a:p>
          <a:p>
            <a:pPr indent="0" lvl="0" marL="0" rtl="0" algn="l">
              <a:spcBef>
                <a:spcPts val="360"/>
              </a:spcBef>
              <a:spcAft>
                <a:spcPts val="0"/>
              </a:spcAft>
              <a:buNone/>
            </a:pPr>
            <a:r>
              <a:rPr lang="en"/>
              <a:t>We often can’t provide a diagnosis – but what else can we give them to help manage uncertainty?</a:t>
            </a:r>
            <a:endParaRPr/>
          </a:p>
        </p:txBody>
      </p:sp>
      <p:sp>
        <p:nvSpPr>
          <p:cNvPr id="582" name="Google Shape;582;g709bd3f65d_12_1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709bd3f65d_12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709bd3f65d_12_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Want to be heard</a:t>
            </a:r>
            <a:endParaRPr/>
          </a:p>
          <a:p>
            <a:pPr indent="0" lvl="0" marL="0" rtl="0" algn="l">
              <a:spcBef>
                <a:spcPts val="360"/>
              </a:spcBef>
              <a:spcAft>
                <a:spcPts val="0"/>
              </a:spcAft>
              <a:buNone/>
            </a:pPr>
            <a:r>
              <a:rPr lang="en"/>
              <a:t>Need to future plan</a:t>
            </a:r>
            <a:endParaRPr/>
          </a:p>
          <a:p>
            <a:pPr indent="0" lvl="0" marL="0" rtl="0" algn="l">
              <a:spcBef>
                <a:spcPts val="360"/>
              </a:spcBef>
              <a:spcAft>
                <a:spcPts val="0"/>
              </a:spcAft>
              <a:buNone/>
            </a:pPr>
            <a:r>
              <a:rPr lang="en"/>
              <a:t>Want clear communication about lack of diagnosis / next steps</a:t>
            </a:r>
            <a:endParaRPr/>
          </a:p>
          <a:p>
            <a:pPr indent="0" lvl="0" marL="0" rtl="0" algn="l">
              <a:spcBef>
                <a:spcPts val="360"/>
              </a:spcBef>
              <a:spcAft>
                <a:spcPts val="0"/>
              </a:spcAft>
              <a:buNone/>
            </a:pPr>
            <a:r>
              <a:t/>
            </a:r>
            <a:endParaRPr/>
          </a:p>
        </p:txBody>
      </p:sp>
      <p:sp>
        <p:nvSpPr>
          <p:cNvPr id="601" name="Google Shape;601;g709bd3f65d_12_1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709bd3f65d_1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709bd3f65d_12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709bd3f65d_12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709bd3f65d_12_1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Turning qualitative into interventional studies</a:t>
            </a:r>
            <a:endParaRPr/>
          </a:p>
        </p:txBody>
      </p:sp>
      <p:sp>
        <p:nvSpPr>
          <p:cNvPr id="613" name="Google Shape;613;g709bd3f65d_12_1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709bd3f65d_1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709bd3f65d_12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709bd3f65d_1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709bd3f65d_12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709bd3f65d_1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709bd3f65d_12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57612a258_0_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57612a25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Jessie wil be at the code &amp; coffee, good chance to talk with her about the Comcast event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57612a258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57612a25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 a couple of opportunities to get involved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57612a258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57612a25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57daae9e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57daae9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Jenine Harris: R Ladies St. Louis leader, associate professor at washington u in st louis </a:t>
            </a:r>
            <a:endParaRPr>
              <a:solidFill>
                <a:schemeClr val="dk1"/>
              </a:solidFill>
            </a:endParaRPr>
          </a:p>
          <a:p>
            <a:pPr indent="0" lvl="0" marL="0" rtl="0" algn="l">
              <a:spcBef>
                <a:spcPts val="0"/>
              </a:spcBef>
              <a:spcAft>
                <a:spcPts val="0"/>
              </a:spcAft>
              <a:buNone/>
            </a:pPr>
            <a:r>
              <a:rPr lang="en">
                <a:solidFill>
                  <a:schemeClr val="dk1"/>
                </a:solidFill>
              </a:rPr>
              <a:t>Jessica Streeter: medical sociologist turned data scientist at SpringHealth in NYC; working with issues around mental health for over a decade including everything from direct care to academia to managed care, to mental health tech startups. </a:t>
            </a:r>
            <a:endParaRPr>
              <a:solidFill>
                <a:schemeClr val="dk1"/>
              </a:solidFill>
            </a:endParaRPr>
          </a:p>
          <a:p>
            <a:pPr indent="0" lvl="0" marL="0" rtl="0" algn="l">
              <a:spcBef>
                <a:spcPts val="0"/>
              </a:spcBef>
              <a:spcAft>
                <a:spcPts val="0"/>
              </a:spcAft>
              <a:buNone/>
            </a:pPr>
            <a:r>
              <a:rPr lang="en">
                <a:solidFill>
                  <a:schemeClr val="dk1"/>
                </a:solidFill>
              </a:rPr>
              <a:t>Becca Nock: </a:t>
            </a:r>
            <a:r>
              <a:rPr lang="en">
                <a:solidFill>
                  <a:srgbClr val="222222"/>
                </a:solidFill>
                <a:highlight>
                  <a:srgbClr val="FFFFFF"/>
                </a:highlight>
              </a:rPr>
              <a:t>registered nurse and the Manager of Analytics at HealthVerity</a:t>
            </a:r>
            <a:endParaRPr>
              <a:solidFill>
                <a:srgbClr val="222222"/>
              </a:solidFill>
              <a:highlight>
                <a:srgbClr val="FFFFFF"/>
              </a:highlight>
            </a:endParaRPr>
          </a:p>
          <a:p>
            <a:pPr indent="0" lvl="0" marL="0" rtl="0" algn="l">
              <a:spcBef>
                <a:spcPts val="0"/>
              </a:spcBef>
              <a:spcAft>
                <a:spcPts val="0"/>
              </a:spcAft>
              <a:buNone/>
            </a:pPr>
            <a:r>
              <a:rPr lang="en">
                <a:solidFill>
                  <a:srgbClr val="222222"/>
                </a:solidFill>
                <a:highlight>
                  <a:srgbClr val="FFFFFF"/>
                </a:highlight>
              </a:rPr>
              <a:t>Marieke Jackson: Data scientist with Code for Philly, and is leading an initiative with other data groups in the city including R Ladies Philly to fight the opioid epidemic </a:t>
            </a:r>
            <a:endParaRPr>
              <a:solidFill>
                <a:srgbClr val="222222"/>
              </a:solidFill>
              <a:highlight>
                <a:srgbClr val="FFFFFF"/>
              </a:highlight>
            </a:endParaRPr>
          </a:p>
          <a:p>
            <a:pPr indent="0" lvl="0" marL="0" rtl="0" algn="l">
              <a:spcBef>
                <a:spcPts val="0"/>
              </a:spcBef>
              <a:spcAft>
                <a:spcPts val="0"/>
              </a:spcAft>
              <a:buNone/>
            </a:pPr>
            <a:r>
              <a:rPr lang="en">
                <a:solidFill>
                  <a:srgbClr val="222222"/>
                </a:solidFill>
                <a:highlight>
                  <a:srgbClr val="FFFFFF"/>
                </a:highlight>
              </a:rPr>
              <a:t>Dr. Rising is an emergency medicine physician and associate processor and director of acute care transitions at Thomas Jefferson University Hospital. She also has a powerful research profile with interests in health services research, population health, transitions of care, innovations in health care delivery and patient engagement.</a:t>
            </a:r>
            <a:endParaRPr>
              <a:solidFill>
                <a:srgbClr val="222222"/>
              </a:solidFill>
              <a:highlight>
                <a:srgbClr val="FFFFFF"/>
              </a:highlight>
            </a:endParaRPr>
          </a:p>
          <a:p>
            <a:pPr indent="0" lvl="0" marL="0" rtl="0" algn="l">
              <a:spcBef>
                <a:spcPts val="0"/>
              </a:spcBef>
              <a:spcAft>
                <a:spcPts val="0"/>
              </a:spcAft>
              <a:buNone/>
            </a:pPr>
            <a:r>
              <a:t/>
            </a:r>
            <a:endParaRPr>
              <a:solidFill>
                <a:srgbClr val="2222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4" name="Shape 54"/>
        <p:cNvGrpSpPr/>
        <p:nvPr/>
      </p:nvGrpSpPr>
      <p:grpSpPr>
        <a:xfrm>
          <a:off x="0" y="0"/>
          <a:ext cx="0" cy="0"/>
          <a:chOff x="0" y="0"/>
          <a:chExt cx="0" cy="0"/>
        </a:xfrm>
      </p:grpSpPr>
      <p:sp>
        <p:nvSpPr>
          <p:cNvPr id="55" name="Google Shape;55;p14"/>
          <p:cNvSpPr/>
          <p:nvPr/>
        </p:nvSpPr>
        <p:spPr>
          <a:xfrm>
            <a:off x="655200" y="2856150"/>
            <a:ext cx="54300" cy="1191900"/>
          </a:xfrm>
          <a:prstGeom prst="rect">
            <a:avLst/>
          </a:prstGeom>
          <a:solidFill>
            <a:srgbClr val="562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398A"/>
              </a:solidFill>
            </a:endParaRPr>
          </a:p>
        </p:txBody>
      </p:sp>
      <p:sp>
        <p:nvSpPr>
          <p:cNvPr id="56" name="Google Shape;56;p14"/>
          <p:cNvSpPr txBox="1"/>
          <p:nvPr>
            <p:ph type="ctrTitle"/>
          </p:nvPr>
        </p:nvSpPr>
        <p:spPr>
          <a:xfrm>
            <a:off x="762000" y="2851325"/>
            <a:ext cx="5412300" cy="1159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88398A"/>
              </a:buClr>
              <a:buSzPts val="4800"/>
              <a:buFont typeface="Helvetica Neue"/>
              <a:buNone/>
              <a:defRPr sz="4800">
                <a:solidFill>
                  <a:srgbClr val="88398A"/>
                </a:solidFill>
                <a:latin typeface="Helvetica Neue"/>
                <a:ea typeface="Helvetica Neue"/>
                <a:cs typeface="Helvetica Neue"/>
                <a:sym typeface="Helvetica Neue"/>
              </a:defRPr>
            </a:lvl1pPr>
            <a:lvl2pPr lvl="1" rtl="0">
              <a:spcBef>
                <a:spcPts val="0"/>
              </a:spcBef>
              <a:spcAft>
                <a:spcPts val="0"/>
              </a:spcAft>
              <a:buClr>
                <a:srgbClr val="88398A"/>
              </a:buClr>
              <a:buSzPts val="4800"/>
              <a:buNone/>
              <a:defRPr sz="4800">
                <a:solidFill>
                  <a:srgbClr val="88398A"/>
                </a:solidFill>
              </a:defRPr>
            </a:lvl2pPr>
            <a:lvl3pPr lvl="2" rtl="0">
              <a:spcBef>
                <a:spcPts val="0"/>
              </a:spcBef>
              <a:spcAft>
                <a:spcPts val="0"/>
              </a:spcAft>
              <a:buClr>
                <a:srgbClr val="88398A"/>
              </a:buClr>
              <a:buSzPts val="4800"/>
              <a:buNone/>
              <a:defRPr sz="4800">
                <a:solidFill>
                  <a:srgbClr val="88398A"/>
                </a:solidFill>
              </a:defRPr>
            </a:lvl3pPr>
            <a:lvl4pPr lvl="3" rtl="0">
              <a:spcBef>
                <a:spcPts val="0"/>
              </a:spcBef>
              <a:spcAft>
                <a:spcPts val="0"/>
              </a:spcAft>
              <a:buClr>
                <a:srgbClr val="88398A"/>
              </a:buClr>
              <a:buSzPts val="4800"/>
              <a:buNone/>
              <a:defRPr sz="4800">
                <a:solidFill>
                  <a:srgbClr val="88398A"/>
                </a:solidFill>
              </a:defRPr>
            </a:lvl4pPr>
            <a:lvl5pPr lvl="4" rtl="0">
              <a:spcBef>
                <a:spcPts val="0"/>
              </a:spcBef>
              <a:spcAft>
                <a:spcPts val="0"/>
              </a:spcAft>
              <a:buClr>
                <a:srgbClr val="88398A"/>
              </a:buClr>
              <a:buSzPts val="4800"/>
              <a:buNone/>
              <a:defRPr sz="4800">
                <a:solidFill>
                  <a:srgbClr val="88398A"/>
                </a:solidFill>
              </a:defRPr>
            </a:lvl5pPr>
            <a:lvl6pPr lvl="5" rtl="0">
              <a:spcBef>
                <a:spcPts val="0"/>
              </a:spcBef>
              <a:spcAft>
                <a:spcPts val="0"/>
              </a:spcAft>
              <a:buClr>
                <a:srgbClr val="88398A"/>
              </a:buClr>
              <a:buSzPts val="4800"/>
              <a:buNone/>
              <a:defRPr sz="4800">
                <a:solidFill>
                  <a:srgbClr val="88398A"/>
                </a:solidFill>
              </a:defRPr>
            </a:lvl6pPr>
            <a:lvl7pPr lvl="6" rtl="0">
              <a:spcBef>
                <a:spcPts val="0"/>
              </a:spcBef>
              <a:spcAft>
                <a:spcPts val="0"/>
              </a:spcAft>
              <a:buClr>
                <a:srgbClr val="88398A"/>
              </a:buClr>
              <a:buSzPts val="4800"/>
              <a:buNone/>
              <a:defRPr sz="4800">
                <a:solidFill>
                  <a:srgbClr val="88398A"/>
                </a:solidFill>
              </a:defRPr>
            </a:lvl7pPr>
            <a:lvl8pPr lvl="7" rtl="0">
              <a:spcBef>
                <a:spcPts val="0"/>
              </a:spcBef>
              <a:spcAft>
                <a:spcPts val="0"/>
              </a:spcAft>
              <a:buClr>
                <a:srgbClr val="88398A"/>
              </a:buClr>
              <a:buSzPts val="4800"/>
              <a:buNone/>
              <a:defRPr sz="4800">
                <a:solidFill>
                  <a:srgbClr val="88398A"/>
                </a:solidFill>
              </a:defRPr>
            </a:lvl8pPr>
            <a:lvl9pPr lvl="8" rtl="0">
              <a:spcBef>
                <a:spcPts val="0"/>
              </a:spcBef>
              <a:spcAft>
                <a:spcPts val="0"/>
              </a:spcAft>
              <a:buClr>
                <a:srgbClr val="88398A"/>
              </a:buClr>
              <a:buSzPts val="4800"/>
              <a:buNone/>
              <a:defRPr sz="4800">
                <a:solidFill>
                  <a:srgbClr val="88398A"/>
                </a:solidFill>
              </a:defRPr>
            </a:lvl9pPr>
          </a:lstStyle>
          <a:p/>
        </p:txBody>
      </p:sp>
      <p:pic>
        <p:nvPicPr>
          <p:cNvPr descr="download.png" id="57" name="Google Shape;57;p14"/>
          <p:cNvPicPr preferRelativeResize="0"/>
          <p:nvPr/>
        </p:nvPicPr>
        <p:blipFill>
          <a:blip r:embed="rId2">
            <a:alphaModFix/>
          </a:blip>
          <a:stretch>
            <a:fillRect/>
          </a:stretch>
        </p:blipFill>
        <p:spPr>
          <a:xfrm>
            <a:off x="6098100" y="357500"/>
            <a:ext cx="2858575" cy="951900"/>
          </a:xfrm>
          <a:prstGeom prst="rect">
            <a:avLst/>
          </a:prstGeom>
          <a:noFill/>
          <a:ln>
            <a:noFill/>
          </a:ln>
        </p:spPr>
      </p:pic>
      <p:sp>
        <p:nvSpPr>
          <p:cNvPr id="58" name="Google Shape;58;p14"/>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59" name="Shape 59"/>
        <p:cNvGrpSpPr/>
        <p:nvPr/>
      </p:nvGrpSpPr>
      <p:grpSpPr>
        <a:xfrm>
          <a:off x="0" y="0"/>
          <a:ext cx="0" cy="0"/>
          <a:chOff x="0" y="0"/>
          <a:chExt cx="0" cy="0"/>
        </a:xfrm>
      </p:grpSpPr>
      <p:sp>
        <p:nvSpPr>
          <p:cNvPr id="60" name="Google Shape;60;p15"/>
          <p:cNvSpPr/>
          <p:nvPr/>
        </p:nvSpPr>
        <p:spPr>
          <a:xfrm>
            <a:off x="655200" y="1417200"/>
            <a:ext cx="54300" cy="1363200"/>
          </a:xfrm>
          <a:prstGeom prst="rect">
            <a:avLst/>
          </a:prstGeom>
          <a:solidFill>
            <a:srgbClr val="5624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8398A"/>
              </a:solidFill>
            </a:endParaRPr>
          </a:p>
        </p:txBody>
      </p:sp>
      <p:sp>
        <p:nvSpPr>
          <p:cNvPr id="61" name="Google Shape;61;p15"/>
          <p:cNvSpPr txBox="1"/>
          <p:nvPr>
            <p:ph type="ctrTitle"/>
          </p:nvPr>
        </p:nvSpPr>
        <p:spPr>
          <a:xfrm>
            <a:off x="902550" y="1214425"/>
            <a:ext cx="46383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8398A"/>
              </a:buClr>
              <a:buSzPts val="3600"/>
              <a:buFont typeface="Helvetica Neue"/>
              <a:buNone/>
              <a:defRPr sz="3600">
                <a:solidFill>
                  <a:srgbClr val="88398A"/>
                </a:solidFill>
                <a:latin typeface="Helvetica Neue"/>
                <a:ea typeface="Helvetica Neue"/>
                <a:cs typeface="Helvetica Neue"/>
                <a:sym typeface="Helvetica Neue"/>
              </a:defRPr>
            </a:lvl1pPr>
            <a:lvl2pPr lvl="1" rtl="0">
              <a:spcBef>
                <a:spcPts val="0"/>
              </a:spcBef>
              <a:spcAft>
                <a:spcPts val="0"/>
              </a:spcAft>
              <a:buClr>
                <a:srgbClr val="88398A"/>
              </a:buClr>
              <a:buSzPts val="3600"/>
              <a:buNone/>
              <a:defRPr sz="3600">
                <a:solidFill>
                  <a:srgbClr val="88398A"/>
                </a:solidFill>
              </a:defRPr>
            </a:lvl2pPr>
            <a:lvl3pPr lvl="2" rtl="0">
              <a:spcBef>
                <a:spcPts val="0"/>
              </a:spcBef>
              <a:spcAft>
                <a:spcPts val="0"/>
              </a:spcAft>
              <a:buClr>
                <a:srgbClr val="88398A"/>
              </a:buClr>
              <a:buSzPts val="3600"/>
              <a:buNone/>
              <a:defRPr sz="3600">
                <a:solidFill>
                  <a:srgbClr val="88398A"/>
                </a:solidFill>
              </a:defRPr>
            </a:lvl3pPr>
            <a:lvl4pPr lvl="3" rtl="0">
              <a:spcBef>
                <a:spcPts val="0"/>
              </a:spcBef>
              <a:spcAft>
                <a:spcPts val="0"/>
              </a:spcAft>
              <a:buClr>
                <a:srgbClr val="88398A"/>
              </a:buClr>
              <a:buSzPts val="3600"/>
              <a:buNone/>
              <a:defRPr sz="3600">
                <a:solidFill>
                  <a:srgbClr val="88398A"/>
                </a:solidFill>
              </a:defRPr>
            </a:lvl4pPr>
            <a:lvl5pPr lvl="4" rtl="0">
              <a:spcBef>
                <a:spcPts val="0"/>
              </a:spcBef>
              <a:spcAft>
                <a:spcPts val="0"/>
              </a:spcAft>
              <a:buClr>
                <a:srgbClr val="88398A"/>
              </a:buClr>
              <a:buSzPts val="3600"/>
              <a:buNone/>
              <a:defRPr sz="3600">
                <a:solidFill>
                  <a:srgbClr val="88398A"/>
                </a:solidFill>
              </a:defRPr>
            </a:lvl5pPr>
            <a:lvl6pPr lvl="5" rtl="0">
              <a:spcBef>
                <a:spcPts val="0"/>
              </a:spcBef>
              <a:spcAft>
                <a:spcPts val="0"/>
              </a:spcAft>
              <a:buClr>
                <a:srgbClr val="88398A"/>
              </a:buClr>
              <a:buSzPts val="3600"/>
              <a:buNone/>
              <a:defRPr sz="3600">
                <a:solidFill>
                  <a:srgbClr val="88398A"/>
                </a:solidFill>
              </a:defRPr>
            </a:lvl6pPr>
            <a:lvl7pPr lvl="6" rtl="0">
              <a:spcBef>
                <a:spcPts val="0"/>
              </a:spcBef>
              <a:spcAft>
                <a:spcPts val="0"/>
              </a:spcAft>
              <a:buClr>
                <a:srgbClr val="88398A"/>
              </a:buClr>
              <a:buSzPts val="3600"/>
              <a:buNone/>
              <a:defRPr sz="3600">
                <a:solidFill>
                  <a:srgbClr val="88398A"/>
                </a:solidFill>
              </a:defRPr>
            </a:lvl7pPr>
            <a:lvl8pPr lvl="7" rtl="0">
              <a:spcBef>
                <a:spcPts val="0"/>
              </a:spcBef>
              <a:spcAft>
                <a:spcPts val="0"/>
              </a:spcAft>
              <a:buClr>
                <a:srgbClr val="88398A"/>
              </a:buClr>
              <a:buSzPts val="3600"/>
              <a:buNone/>
              <a:defRPr sz="3600">
                <a:solidFill>
                  <a:srgbClr val="88398A"/>
                </a:solidFill>
              </a:defRPr>
            </a:lvl8pPr>
            <a:lvl9pPr lvl="8" rtl="0">
              <a:spcBef>
                <a:spcPts val="0"/>
              </a:spcBef>
              <a:spcAft>
                <a:spcPts val="0"/>
              </a:spcAft>
              <a:buClr>
                <a:srgbClr val="88398A"/>
              </a:buClr>
              <a:buSzPts val="3600"/>
              <a:buNone/>
              <a:defRPr sz="3600">
                <a:solidFill>
                  <a:srgbClr val="88398A"/>
                </a:solidFill>
              </a:defRPr>
            </a:lvl9pPr>
          </a:lstStyle>
          <a:p/>
        </p:txBody>
      </p:sp>
      <p:sp>
        <p:nvSpPr>
          <p:cNvPr id="62" name="Google Shape;62;p15"/>
          <p:cNvSpPr txBox="1"/>
          <p:nvPr>
            <p:ph idx="1" type="subTitle"/>
          </p:nvPr>
        </p:nvSpPr>
        <p:spPr>
          <a:xfrm>
            <a:off x="902550" y="2459050"/>
            <a:ext cx="76320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Font typeface="Helvetica Neue"/>
              <a:buNone/>
              <a:defRPr>
                <a:solidFill>
                  <a:srgbClr val="000000"/>
                </a:solidFill>
                <a:latin typeface="Helvetica Neue"/>
                <a:ea typeface="Helvetica Neue"/>
                <a:cs typeface="Helvetica Neue"/>
                <a:sym typeface="Helvetica Neu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pic>
        <p:nvPicPr>
          <p:cNvPr descr="download (1).png" id="63" name="Google Shape;63;p15"/>
          <p:cNvPicPr preferRelativeResize="0"/>
          <p:nvPr/>
        </p:nvPicPr>
        <p:blipFill>
          <a:blip r:embed="rId2">
            <a:alphaModFix/>
          </a:blip>
          <a:stretch>
            <a:fillRect/>
          </a:stretch>
        </p:blipFill>
        <p:spPr>
          <a:xfrm>
            <a:off x="7929425" y="186325"/>
            <a:ext cx="951900" cy="951900"/>
          </a:xfrm>
          <a:prstGeom prst="rect">
            <a:avLst/>
          </a:prstGeom>
          <a:noFill/>
          <a:ln>
            <a:noFill/>
          </a:ln>
        </p:spPr>
      </p:pic>
      <p:sp>
        <p:nvSpPr>
          <p:cNvPr id="64" name="Google Shape;64;p15"/>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65" name="Shape 65"/>
        <p:cNvGrpSpPr/>
        <p:nvPr/>
      </p:nvGrpSpPr>
      <p:grpSpPr>
        <a:xfrm>
          <a:off x="0" y="0"/>
          <a:ext cx="0" cy="0"/>
          <a:chOff x="0" y="0"/>
          <a:chExt cx="0" cy="0"/>
        </a:xfrm>
      </p:grpSpPr>
      <p:sp>
        <p:nvSpPr>
          <p:cNvPr id="66" name="Google Shape;66;p16"/>
          <p:cNvSpPr txBox="1"/>
          <p:nvPr>
            <p:ph idx="1" type="body"/>
          </p:nvPr>
        </p:nvSpPr>
        <p:spPr>
          <a:xfrm>
            <a:off x="1261050" y="905750"/>
            <a:ext cx="5404500" cy="2744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1pPr>
            <a:lvl2pPr indent="-419100" lvl="1" marL="9144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2pPr>
            <a:lvl3pPr indent="-419100" lvl="2" marL="13716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3pPr>
            <a:lvl4pPr indent="-419100" lvl="3" marL="18288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4pPr>
            <a:lvl5pPr indent="-419100" lvl="4" marL="22860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5pPr>
            <a:lvl6pPr indent="-419100" lvl="5" marL="27432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6pPr>
            <a:lvl7pPr indent="-419100" lvl="6" marL="32004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7pPr>
            <a:lvl8pPr indent="-419100" lvl="7" marL="36576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8pPr>
            <a:lvl9pPr indent="-419100" lvl="8" marL="41148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9pPr>
          </a:lstStyle>
          <a:p/>
        </p:txBody>
      </p:sp>
      <p:sp>
        <p:nvSpPr>
          <p:cNvPr id="67" name="Google Shape;67;p16"/>
          <p:cNvSpPr txBox="1"/>
          <p:nvPr/>
        </p:nvSpPr>
        <p:spPr>
          <a:xfrm>
            <a:off x="439873" y="589944"/>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562457"/>
                </a:solidFill>
                <a:latin typeface="Helvetica Neue"/>
                <a:ea typeface="Helvetica Neue"/>
                <a:cs typeface="Helvetica Neue"/>
                <a:sym typeface="Helvetica Neue"/>
              </a:rPr>
              <a:t>“</a:t>
            </a:r>
            <a:endParaRPr b="1" sz="9600">
              <a:solidFill>
                <a:srgbClr val="562457"/>
              </a:solidFill>
              <a:latin typeface="Helvetica Neue"/>
              <a:ea typeface="Helvetica Neue"/>
              <a:cs typeface="Helvetica Neue"/>
              <a:sym typeface="Helvetica Neue"/>
            </a:endParaRPr>
          </a:p>
        </p:txBody>
      </p:sp>
      <p:sp>
        <p:nvSpPr>
          <p:cNvPr id="68" name="Google Shape;68;p16"/>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69" name="Google Shape;69;p16"/>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70" name="Shape 70"/>
        <p:cNvGrpSpPr/>
        <p:nvPr/>
      </p:nvGrpSpPr>
      <p:grpSpPr>
        <a:xfrm>
          <a:off x="0" y="0"/>
          <a:ext cx="0" cy="0"/>
          <a:chOff x="0" y="0"/>
          <a:chExt cx="0" cy="0"/>
        </a:xfrm>
      </p:grpSpPr>
      <p:sp>
        <p:nvSpPr>
          <p:cNvPr id="71" name="Google Shape;71;p17"/>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181818"/>
              </a:buClr>
              <a:buSzPts val="2600"/>
              <a:buFont typeface="Helvetica Neue"/>
              <a:buNone/>
              <a:defRPr>
                <a:solidFill>
                  <a:srgbClr val="181818"/>
                </a:solidFill>
                <a:latin typeface="Helvetica Neue"/>
                <a:ea typeface="Helvetica Neue"/>
                <a:cs typeface="Helvetica Neue"/>
                <a:sym typeface="Helvetica Neu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2" name="Google Shape;72;p17"/>
          <p:cNvSpPr txBox="1"/>
          <p:nvPr>
            <p:ph idx="1" type="body"/>
          </p:nvPr>
        </p:nvSpPr>
        <p:spPr>
          <a:xfrm>
            <a:off x="692025" y="1586325"/>
            <a:ext cx="5971500" cy="31485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Helvetica Neue"/>
              <a:buChar char="▪"/>
              <a:defRPr>
                <a:latin typeface="Helvetica Neue"/>
                <a:ea typeface="Helvetica Neue"/>
                <a:cs typeface="Helvetica Neue"/>
                <a:sym typeface="Helvetica Neue"/>
              </a:defRPr>
            </a:lvl1pPr>
            <a:lvl2pPr indent="-342900" lvl="1" marL="914400" rtl="0">
              <a:spcBef>
                <a:spcPts val="0"/>
              </a:spcBef>
              <a:spcAft>
                <a:spcPts val="0"/>
              </a:spcAft>
              <a:buSzPts val="1800"/>
              <a:buFont typeface="Helvetica Neue"/>
              <a:buChar char="▫"/>
              <a:defRPr>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a:latin typeface="Helvetica Neue"/>
                <a:ea typeface="Helvetica Neue"/>
                <a:cs typeface="Helvetica Neue"/>
                <a:sym typeface="Helvetica Neue"/>
              </a:defRPr>
            </a:lvl4pPr>
            <a:lvl5pPr indent="-342900" lvl="4" marL="2286000" rtl="0">
              <a:spcBef>
                <a:spcPts val="0"/>
              </a:spcBef>
              <a:spcAft>
                <a:spcPts val="0"/>
              </a:spcAft>
              <a:buSzPts val="1800"/>
              <a:buFont typeface="Helvetica Neue"/>
              <a:buChar char="▹"/>
              <a:defRPr>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a:latin typeface="Helvetica Neue"/>
                <a:ea typeface="Helvetica Neue"/>
                <a:cs typeface="Helvetica Neue"/>
                <a:sym typeface="Helvetica Neue"/>
              </a:defRPr>
            </a:lvl7pPr>
            <a:lvl8pPr indent="-342900" lvl="7" marL="3657600" rtl="0">
              <a:spcBef>
                <a:spcPts val="0"/>
              </a:spcBef>
              <a:spcAft>
                <a:spcPts val="0"/>
              </a:spcAft>
              <a:buSzPts val="1800"/>
              <a:buFont typeface="Helvetica Neue"/>
              <a:buChar char="▹"/>
              <a:defRPr>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a:latin typeface="Helvetica Neue"/>
                <a:ea typeface="Helvetica Neue"/>
                <a:cs typeface="Helvetica Neue"/>
                <a:sym typeface="Helvetica Neue"/>
              </a:defRPr>
            </a:lvl9pPr>
          </a:lstStyle>
          <a:p/>
        </p:txBody>
      </p:sp>
      <p:sp>
        <p:nvSpPr>
          <p:cNvPr id="73" name="Google Shape;73;p1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74" name="Google Shape;74;p17"/>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75" name="Shape 75"/>
        <p:cNvGrpSpPr/>
        <p:nvPr/>
      </p:nvGrpSpPr>
      <p:grpSpPr>
        <a:xfrm>
          <a:off x="0" y="0"/>
          <a:ext cx="0" cy="0"/>
          <a:chOff x="0" y="0"/>
          <a:chExt cx="0" cy="0"/>
        </a:xfrm>
      </p:grpSpPr>
      <p:sp>
        <p:nvSpPr>
          <p:cNvPr id="76" name="Google Shape;76;p18"/>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Font typeface="Helvetica Neue"/>
              <a:buNone/>
              <a:defRPr>
                <a:latin typeface="Helvetica Neue"/>
                <a:ea typeface="Helvetica Neue"/>
                <a:cs typeface="Helvetica Neue"/>
                <a:sym typeface="Helvetica Neu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7" name="Google Shape;77;p18"/>
          <p:cNvSpPr txBox="1"/>
          <p:nvPr>
            <p:ph idx="1" type="body"/>
          </p:nvPr>
        </p:nvSpPr>
        <p:spPr>
          <a:xfrm>
            <a:off x="692025" y="1584700"/>
            <a:ext cx="3407100" cy="3219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Helvetica Neue"/>
              <a:buChar char="▪"/>
              <a:defRPr>
                <a:latin typeface="Helvetica Neue"/>
                <a:ea typeface="Helvetica Neue"/>
                <a:cs typeface="Helvetica Neue"/>
                <a:sym typeface="Helvetica Neue"/>
              </a:defRPr>
            </a:lvl1pPr>
            <a:lvl2pPr indent="-342900" lvl="1" marL="914400" rtl="0">
              <a:spcBef>
                <a:spcPts val="0"/>
              </a:spcBef>
              <a:spcAft>
                <a:spcPts val="0"/>
              </a:spcAft>
              <a:buSzPts val="1800"/>
              <a:buFont typeface="Helvetica Neue"/>
              <a:buChar char="▫"/>
              <a:defRPr>
                <a:latin typeface="Helvetica Neue"/>
                <a:ea typeface="Helvetica Neue"/>
                <a:cs typeface="Helvetica Neue"/>
                <a:sym typeface="Helvetica Neue"/>
              </a:defRPr>
            </a:lvl2pPr>
            <a:lvl3pPr indent="-342900" lvl="2" marL="1371600" rtl="0">
              <a:spcBef>
                <a:spcPts val="0"/>
              </a:spcBef>
              <a:spcAft>
                <a:spcPts val="0"/>
              </a:spcAft>
              <a:buSzPts val="1800"/>
              <a:buFont typeface="Helvetica Neue"/>
              <a:buChar char="▸"/>
              <a:defRPr>
                <a:latin typeface="Helvetica Neue"/>
                <a:ea typeface="Helvetica Neue"/>
                <a:cs typeface="Helvetica Neue"/>
                <a:sym typeface="Helvetica Neue"/>
              </a:defRPr>
            </a:lvl3pPr>
            <a:lvl4pPr indent="-342900" lvl="3" marL="1828800" rtl="0">
              <a:spcBef>
                <a:spcPts val="0"/>
              </a:spcBef>
              <a:spcAft>
                <a:spcPts val="0"/>
              </a:spcAft>
              <a:buSzPts val="1800"/>
              <a:buFont typeface="Helvetica Neue"/>
              <a:buChar char="▹"/>
              <a:defRPr>
                <a:latin typeface="Helvetica Neue"/>
                <a:ea typeface="Helvetica Neue"/>
                <a:cs typeface="Helvetica Neue"/>
                <a:sym typeface="Helvetica Neue"/>
              </a:defRPr>
            </a:lvl4pPr>
            <a:lvl5pPr indent="-342900" lvl="4" marL="2286000" rtl="0">
              <a:spcBef>
                <a:spcPts val="0"/>
              </a:spcBef>
              <a:spcAft>
                <a:spcPts val="0"/>
              </a:spcAft>
              <a:buSzPts val="1800"/>
              <a:buFont typeface="Helvetica Neue"/>
              <a:buChar char="▹"/>
              <a:defRPr>
                <a:latin typeface="Helvetica Neue"/>
                <a:ea typeface="Helvetica Neue"/>
                <a:cs typeface="Helvetica Neue"/>
                <a:sym typeface="Helvetica Neue"/>
              </a:defRPr>
            </a:lvl5pPr>
            <a:lvl6pPr indent="-342900" lvl="5" marL="2743200" rtl="0">
              <a:spcBef>
                <a:spcPts val="0"/>
              </a:spcBef>
              <a:spcAft>
                <a:spcPts val="0"/>
              </a:spcAft>
              <a:buSzPts val="1800"/>
              <a:buFont typeface="Helvetica Neue"/>
              <a:buChar char="▹"/>
              <a:defRPr>
                <a:latin typeface="Helvetica Neue"/>
                <a:ea typeface="Helvetica Neue"/>
                <a:cs typeface="Helvetica Neue"/>
                <a:sym typeface="Helvetica Neue"/>
              </a:defRPr>
            </a:lvl6pPr>
            <a:lvl7pPr indent="-342900" lvl="6" marL="3200400" rtl="0">
              <a:spcBef>
                <a:spcPts val="0"/>
              </a:spcBef>
              <a:spcAft>
                <a:spcPts val="0"/>
              </a:spcAft>
              <a:buSzPts val="1800"/>
              <a:buFont typeface="Helvetica Neue"/>
              <a:buChar char="▹"/>
              <a:defRPr>
                <a:latin typeface="Helvetica Neue"/>
                <a:ea typeface="Helvetica Neue"/>
                <a:cs typeface="Helvetica Neue"/>
                <a:sym typeface="Helvetica Neue"/>
              </a:defRPr>
            </a:lvl7pPr>
            <a:lvl8pPr indent="-342900" lvl="7" marL="3657600" rtl="0">
              <a:spcBef>
                <a:spcPts val="0"/>
              </a:spcBef>
              <a:spcAft>
                <a:spcPts val="0"/>
              </a:spcAft>
              <a:buSzPts val="1800"/>
              <a:buFont typeface="Helvetica Neue"/>
              <a:buChar char="▹"/>
              <a:defRPr>
                <a:latin typeface="Helvetica Neue"/>
                <a:ea typeface="Helvetica Neue"/>
                <a:cs typeface="Helvetica Neue"/>
                <a:sym typeface="Helvetica Neue"/>
              </a:defRPr>
            </a:lvl8pPr>
            <a:lvl9pPr indent="-342900" lvl="8" marL="4114800" rtl="0">
              <a:spcBef>
                <a:spcPts val="0"/>
              </a:spcBef>
              <a:spcAft>
                <a:spcPts val="0"/>
              </a:spcAft>
              <a:buSzPts val="1800"/>
              <a:buFont typeface="Helvetica Neue"/>
              <a:buChar char="▹"/>
              <a:defRPr>
                <a:latin typeface="Helvetica Neue"/>
                <a:ea typeface="Helvetica Neue"/>
                <a:cs typeface="Helvetica Neue"/>
                <a:sym typeface="Helvetica Neue"/>
              </a:defRPr>
            </a:lvl9pPr>
          </a:lstStyle>
          <a:p/>
        </p:txBody>
      </p:sp>
      <p:sp>
        <p:nvSpPr>
          <p:cNvPr id="78" name="Google Shape;78;p18"/>
          <p:cNvSpPr txBox="1"/>
          <p:nvPr>
            <p:ph idx="2" type="body"/>
          </p:nvPr>
        </p:nvSpPr>
        <p:spPr>
          <a:xfrm>
            <a:off x="4244900" y="1584700"/>
            <a:ext cx="3407100" cy="3219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0"/>
              </a:spcBef>
              <a:spcAft>
                <a:spcPts val="0"/>
              </a:spcAft>
              <a:buSzPts val="1800"/>
              <a:buChar char="▫"/>
              <a:defRPr/>
            </a:lvl2pPr>
            <a:lvl3pPr indent="-342900" lvl="2" marL="1371600" rtl="0">
              <a:spcBef>
                <a:spcPts val="0"/>
              </a:spcBef>
              <a:spcAft>
                <a:spcPts val="0"/>
              </a:spcAft>
              <a:buSzPts val="18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79" name="Google Shape;79;p18"/>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80" name="Google Shape;80;p18"/>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81" name="Shape 81"/>
        <p:cNvGrpSpPr/>
        <p:nvPr/>
      </p:nvGrpSpPr>
      <p:grpSpPr>
        <a:xfrm>
          <a:off x="0" y="0"/>
          <a:ext cx="0" cy="0"/>
          <a:chOff x="0" y="0"/>
          <a:chExt cx="0" cy="0"/>
        </a:xfrm>
      </p:grpSpPr>
      <p:sp>
        <p:nvSpPr>
          <p:cNvPr id="82" name="Google Shape;82;p19"/>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83" name="Google Shape;83;p19"/>
          <p:cNvSpPr txBox="1"/>
          <p:nvPr>
            <p:ph idx="1" type="body"/>
          </p:nvPr>
        </p:nvSpPr>
        <p:spPr>
          <a:xfrm>
            <a:off x="692025"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4" name="Google Shape;84;p19"/>
          <p:cNvSpPr txBox="1"/>
          <p:nvPr>
            <p:ph idx="2" type="body"/>
          </p:nvPr>
        </p:nvSpPr>
        <p:spPr>
          <a:xfrm>
            <a:off x="306488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5" name="Google Shape;85;p19"/>
          <p:cNvSpPr txBox="1"/>
          <p:nvPr>
            <p:ph idx="3" type="body"/>
          </p:nvPr>
        </p:nvSpPr>
        <p:spPr>
          <a:xfrm>
            <a:off x="543774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86" name="Google Shape;86;p19"/>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87" name="Google Shape;87;p19"/>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Google Shape;89;p20"/>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90" name="Google Shape;90;p2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91" name="Google Shape;91;p20"/>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p:cSld name="TITLE_ONLY_1">
    <p:spTree>
      <p:nvGrpSpPr>
        <p:cNvPr id="92" name="Shape 92"/>
        <p:cNvGrpSpPr/>
        <p:nvPr/>
      </p:nvGrpSpPr>
      <p:grpSpPr>
        <a:xfrm>
          <a:off x="0" y="0"/>
          <a:ext cx="0" cy="0"/>
          <a:chOff x="0" y="0"/>
          <a:chExt cx="0" cy="0"/>
        </a:xfrm>
      </p:grpSpPr>
      <p:sp>
        <p:nvSpPr>
          <p:cNvPr id="93" name="Google Shape;93;p21"/>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8398A"/>
              </a:buClr>
              <a:buSzPts val="2600"/>
              <a:buNone/>
              <a:defRPr>
                <a:solidFill>
                  <a:srgbClr val="88398A"/>
                </a:solidFill>
              </a:defRPr>
            </a:lvl1pPr>
            <a:lvl2pPr lvl="1" rtl="0">
              <a:spcBef>
                <a:spcPts val="0"/>
              </a:spcBef>
              <a:spcAft>
                <a:spcPts val="0"/>
              </a:spcAft>
              <a:buClr>
                <a:srgbClr val="88398A"/>
              </a:buClr>
              <a:buSzPts val="2600"/>
              <a:buNone/>
              <a:defRPr>
                <a:solidFill>
                  <a:srgbClr val="88398A"/>
                </a:solidFill>
              </a:defRPr>
            </a:lvl2pPr>
            <a:lvl3pPr lvl="2" rtl="0">
              <a:spcBef>
                <a:spcPts val="0"/>
              </a:spcBef>
              <a:spcAft>
                <a:spcPts val="0"/>
              </a:spcAft>
              <a:buClr>
                <a:srgbClr val="88398A"/>
              </a:buClr>
              <a:buSzPts val="2600"/>
              <a:buNone/>
              <a:defRPr>
                <a:solidFill>
                  <a:srgbClr val="88398A"/>
                </a:solidFill>
              </a:defRPr>
            </a:lvl3pPr>
            <a:lvl4pPr lvl="3" rtl="0">
              <a:spcBef>
                <a:spcPts val="0"/>
              </a:spcBef>
              <a:spcAft>
                <a:spcPts val="0"/>
              </a:spcAft>
              <a:buClr>
                <a:srgbClr val="88398A"/>
              </a:buClr>
              <a:buSzPts val="2600"/>
              <a:buNone/>
              <a:defRPr>
                <a:solidFill>
                  <a:srgbClr val="88398A"/>
                </a:solidFill>
              </a:defRPr>
            </a:lvl4pPr>
            <a:lvl5pPr lvl="4" rtl="0">
              <a:spcBef>
                <a:spcPts val="0"/>
              </a:spcBef>
              <a:spcAft>
                <a:spcPts val="0"/>
              </a:spcAft>
              <a:buClr>
                <a:srgbClr val="88398A"/>
              </a:buClr>
              <a:buSzPts val="2600"/>
              <a:buNone/>
              <a:defRPr>
                <a:solidFill>
                  <a:srgbClr val="88398A"/>
                </a:solidFill>
              </a:defRPr>
            </a:lvl5pPr>
            <a:lvl6pPr lvl="5" rtl="0">
              <a:spcBef>
                <a:spcPts val="0"/>
              </a:spcBef>
              <a:spcAft>
                <a:spcPts val="0"/>
              </a:spcAft>
              <a:buClr>
                <a:srgbClr val="88398A"/>
              </a:buClr>
              <a:buSzPts val="2600"/>
              <a:buNone/>
              <a:defRPr>
                <a:solidFill>
                  <a:srgbClr val="88398A"/>
                </a:solidFill>
              </a:defRPr>
            </a:lvl6pPr>
            <a:lvl7pPr lvl="6" rtl="0">
              <a:spcBef>
                <a:spcPts val="0"/>
              </a:spcBef>
              <a:spcAft>
                <a:spcPts val="0"/>
              </a:spcAft>
              <a:buClr>
                <a:srgbClr val="88398A"/>
              </a:buClr>
              <a:buSzPts val="2600"/>
              <a:buNone/>
              <a:defRPr>
                <a:solidFill>
                  <a:srgbClr val="88398A"/>
                </a:solidFill>
              </a:defRPr>
            </a:lvl7pPr>
            <a:lvl8pPr lvl="7" rtl="0">
              <a:spcBef>
                <a:spcPts val="0"/>
              </a:spcBef>
              <a:spcAft>
                <a:spcPts val="0"/>
              </a:spcAft>
              <a:buClr>
                <a:srgbClr val="88398A"/>
              </a:buClr>
              <a:buSzPts val="2600"/>
              <a:buNone/>
              <a:defRPr>
                <a:solidFill>
                  <a:srgbClr val="88398A"/>
                </a:solidFill>
              </a:defRPr>
            </a:lvl8pPr>
            <a:lvl9pPr lvl="8" rtl="0">
              <a:spcBef>
                <a:spcPts val="0"/>
              </a:spcBef>
              <a:spcAft>
                <a:spcPts val="0"/>
              </a:spcAft>
              <a:buClr>
                <a:srgbClr val="88398A"/>
              </a:buClr>
              <a:buSzPts val="2600"/>
              <a:buNone/>
              <a:defRPr>
                <a:solidFill>
                  <a:srgbClr val="88398A"/>
                </a:solidFill>
              </a:defRPr>
            </a:lvl9pPr>
          </a:lstStyle>
          <a:p/>
        </p:txBody>
      </p:sp>
      <p:sp>
        <p:nvSpPr>
          <p:cNvPr id="94" name="Google Shape;94;p21"/>
          <p:cNvSpPr/>
          <p:nvPr/>
        </p:nvSpPr>
        <p:spPr>
          <a:xfrm>
            <a:off x="579000" y="579000"/>
            <a:ext cx="54300" cy="6756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5" name="Google Shape;95;p21"/>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96" name="Google Shape;96;p21"/>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_ONLY_1_1">
    <p:spTree>
      <p:nvGrpSpPr>
        <p:cNvPr id="97" name="Shape 97"/>
        <p:cNvGrpSpPr/>
        <p:nvPr/>
      </p:nvGrpSpPr>
      <p:grpSpPr>
        <a:xfrm>
          <a:off x="0" y="0"/>
          <a:ext cx="0" cy="0"/>
          <a:chOff x="0" y="0"/>
          <a:chExt cx="0" cy="0"/>
        </a:xfrm>
      </p:grpSpPr>
      <p:sp>
        <p:nvSpPr>
          <p:cNvPr id="98" name="Google Shape;98;p22"/>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8398A"/>
              </a:buClr>
              <a:buSzPts val="2600"/>
              <a:buNone/>
              <a:defRPr>
                <a:solidFill>
                  <a:srgbClr val="88398A"/>
                </a:solidFill>
              </a:defRPr>
            </a:lvl1pPr>
            <a:lvl2pPr lvl="1" rtl="0">
              <a:spcBef>
                <a:spcPts val="0"/>
              </a:spcBef>
              <a:spcAft>
                <a:spcPts val="0"/>
              </a:spcAft>
              <a:buClr>
                <a:srgbClr val="88398A"/>
              </a:buClr>
              <a:buSzPts val="2600"/>
              <a:buNone/>
              <a:defRPr>
                <a:solidFill>
                  <a:srgbClr val="88398A"/>
                </a:solidFill>
              </a:defRPr>
            </a:lvl2pPr>
            <a:lvl3pPr lvl="2" rtl="0">
              <a:spcBef>
                <a:spcPts val="0"/>
              </a:spcBef>
              <a:spcAft>
                <a:spcPts val="0"/>
              </a:spcAft>
              <a:buClr>
                <a:srgbClr val="88398A"/>
              </a:buClr>
              <a:buSzPts val="2600"/>
              <a:buNone/>
              <a:defRPr>
                <a:solidFill>
                  <a:srgbClr val="88398A"/>
                </a:solidFill>
              </a:defRPr>
            </a:lvl3pPr>
            <a:lvl4pPr lvl="3" rtl="0">
              <a:spcBef>
                <a:spcPts val="0"/>
              </a:spcBef>
              <a:spcAft>
                <a:spcPts val="0"/>
              </a:spcAft>
              <a:buClr>
                <a:srgbClr val="88398A"/>
              </a:buClr>
              <a:buSzPts val="2600"/>
              <a:buNone/>
              <a:defRPr>
                <a:solidFill>
                  <a:srgbClr val="88398A"/>
                </a:solidFill>
              </a:defRPr>
            </a:lvl4pPr>
            <a:lvl5pPr lvl="4" rtl="0">
              <a:spcBef>
                <a:spcPts val="0"/>
              </a:spcBef>
              <a:spcAft>
                <a:spcPts val="0"/>
              </a:spcAft>
              <a:buClr>
                <a:srgbClr val="88398A"/>
              </a:buClr>
              <a:buSzPts val="2600"/>
              <a:buNone/>
              <a:defRPr>
                <a:solidFill>
                  <a:srgbClr val="88398A"/>
                </a:solidFill>
              </a:defRPr>
            </a:lvl5pPr>
            <a:lvl6pPr lvl="5" rtl="0">
              <a:spcBef>
                <a:spcPts val="0"/>
              </a:spcBef>
              <a:spcAft>
                <a:spcPts val="0"/>
              </a:spcAft>
              <a:buClr>
                <a:srgbClr val="88398A"/>
              </a:buClr>
              <a:buSzPts val="2600"/>
              <a:buNone/>
              <a:defRPr>
                <a:solidFill>
                  <a:srgbClr val="88398A"/>
                </a:solidFill>
              </a:defRPr>
            </a:lvl6pPr>
            <a:lvl7pPr lvl="6" rtl="0">
              <a:spcBef>
                <a:spcPts val="0"/>
              </a:spcBef>
              <a:spcAft>
                <a:spcPts val="0"/>
              </a:spcAft>
              <a:buClr>
                <a:srgbClr val="88398A"/>
              </a:buClr>
              <a:buSzPts val="2600"/>
              <a:buNone/>
              <a:defRPr>
                <a:solidFill>
                  <a:srgbClr val="88398A"/>
                </a:solidFill>
              </a:defRPr>
            </a:lvl7pPr>
            <a:lvl8pPr lvl="7" rtl="0">
              <a:spcBef>
                <a:spcPts val="0"/>
              </a:spcBef>
              <a:spcAft>
                <a:spcPts val="0"/>
              </a:spcAft>
              <a:buClr>
                <a:srgbClr val="88398A"/>
              </a:buClr>
              <a:buSzPts val="2600"/>
              <a:buNone/>
              <a:defRPr>
                <a:solidFill>
                  <a:srgbClr val="88398A"/>
                </a:solidFill>
              </a:defRPr>
            </a:lvl8pPr>
            <a:lvl9pPr lvl="8" rtl="0">
              <a:spcBef>
                <a:spcPts val="0"/>
              </a:spcBef>
              <a:spcAft>
                <a:spcPts val="0"/>
              </a:spcAft>
              <a:buClr>
                <a:srgbClr val="88398A"/>
              </a:buClr>
              <a:buSzPts val="2600"/>
              <a:buNone/>
              <a:defRPr>
                <a:solidFill>
                  <a:srgbClr val="88398A"/>
                </a:solidFill>
              </a:defRPr>
            </a:lvl9pPr>
          </a:lstStyle>
          <a:p/>
        </p:txBody>
      </p:sp>
      <p:sp>
        <p:nvSpPr>
          <p:cNvPr id="99" name="Google Shape;99;p22"/>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100" name="Google Shape;100;p22"/>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TITLE_ONLY_1_1_1">
    <p:spTree>
      <p:nvGrpSpPr>
        <p:cNvPr id="101" name="Shape 101"/>
        <p:cNvGrpSpPr/>
        <p:nvPr/>
      </p:nvGrpSpPr>
      <p:grpSpPr>
        <a:xfrm>
          <a:off x="0" y="0"/>
          <a:ext cx="0" cy="0"/>
          <a:chOff x="0" y="0"/>
          <a:chExt cx="0" cy="0"/>
        </a:xfrm>
      </p:grpSpPr>
      <p:sp>
        <p:nvSpPr>
          <p:cNvPr id="102" name="Google Shape;102;p2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103" name="Google Shape;103;p23"/>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4" name="Shape 104"/>
        <p:cNvGrpSpPr/>
        <p:nvPr/>
      </p:nvGrpSpPr>
      <p:grpSpPr>
        <a:xfrm>
          <a:off x="0" y="0"/>
          <a:ext cx="0" cy="0"/>
          <a:chOff x="0" y="0"/>
          <a:chExt cx="0" cy="0"/>
        </a:xfrm>
      </p:grpSpPr>
      <p:sp>
        <p:nvSpPr>
          <p:cNvPr id="105" name="Google Shape;105;p24"/>
          <p:cNvSpPr txBox="1"/>
          <p:nvPr>
            <p:ph idx="1" type="body"/>
          </p:nvPr>
        </p:nvSpPr>
        <p:spPr>
          <a:xfrm>
            <a:off x="633300" y="4285675"/>
            <a:ext cx="8053500" cy="519600"/>
          </a:xfrm>
          <a:prstGeom prst="rect">
            <a:avLst/>
          </a:prstGeom>
        </p:spPr>
        <p:txBody>
          <a:bodyPr anchorCtr="0" anchor="t" bIns="91425" lIns="91425" spcFirstLastPara="1" rIns="91425" wrap="square" tIns="91425">
            <a:noAutofit/>
          </a:bodyPr>
          <a:lstStyle>
            <a:lvl1pPr indent="-228600" lvl="0" marL="457200" rtl="0">
              <a:spcBef>
                <a:spcPts val="360"/>
              </a:spcBef>
              <a:spcAft>
                <a:spcPts val="0"/>
              </a:spcAft>
              <a:buSzPts val="1400"/>
              <a:buNone/>
              <a:defRPr sz="1400"/>
            </a:lvl1pPr>
          </a:lstStyle>
          <a:p/>
        </p:txBody>
      </p:sp>
      <p:sp>
        <p:nvSpPr>
          <p:cNvPr id="106" name="Google Shape;106;p2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107" name="Google Shape;107;p24"/>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8" name="Shape 108"/>
        <p:cNvGrpSpPr/>
        <p:nvPr/>
      </p:nvGrpSpPr>
      <p:grpSpPr>
        <a:xfrm>
          <a:off x="0" y="0"/>
          <a:ext cx="0" cy="0"/>
          <a:chOff x="0" y="0"/>
          <a:chExt cx="0" cy="0"/>
        </a:xfrm>
      </p:grpSpPr>
      <p:sp>
        <p:nvSpPr>
          <p:cNvPr id="109" name="Google Shape;109;p25"/>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110" name="Google Shape;110;p25"/>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_1">
    <p:spTree>
      <p:nvGrpSpPr>
        <p:cNvPr id="111" name="Shape 111"/>
        <p:cNvGrpSpPr/>
        <p:nvPr/>
      </p:nvGrpSpPr>
      <p:grpSpPr>
        <a:xfrm>
          <a:off x="0" y="0"/>
          <a:ext cx="0" cy="0"/>
          <a:chOff x="0" y="0"/>
          <a:chExt cx="0" cy="0"/>
        </a:xfrm>
      </p:grpSpPr>
      <p:sp>
        <p:nvSpPr>
          <p:cNvPr id="112" name="Google Shape;112;p26"/>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download (1).png" id="113" name="Google Shape;113;p26"/>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showMasterSp="0" type="title">
  <p:cSld name="TITLE">
    <p:spTree>
      <p:nvGrpSpPr>
        <p:cNvPr id="119" name="Shape 119"/>
        <p:cNvGrpSpPr/>
        <p:nvPr/>
      </p:nvGrpSpPr>
      <p:grpSpPr>
        <a:xfrm>
          <a:off x="0" y="0"/>
          <a:ext cx="0" cy="0"/>
          <a:chOff x="0" y="0"/>
          <a:chExt cx="0" cy="0"/>
        </a:xfrm>
      </p:grpSpPr>
      <p:pic>
        <p:nvPicPr>
          <p:cNvPr descr="footers.png" id="120" name="Google Shape;120;p28"/>
          <p:cNvPicPr preferRelativeResize="0"/>
          <p:nvPr/>
        </p:nvPicPr>
        <p:blipFill rotWithShape="1">
          <a:blip r:embed="rId2">
            <a:alphaModFix/>
          </a:blip>
          <a:srcRect b="0" l="0" r="0" t="0"/>
          <a:stretch/>
        </p:blipFill>
        <p:spPr>
          <a:xfrm>
            <a:off x="0" y="4229100"/>
            <a:ext cx="9144000" cy="914400"/>
          </a:xfrm>
          <a:prstGeom prst="rect">
            <a:avLst/>
          </a:prstGeom>
          <a:noFill/>
          <a:ln>
            <a:noFill/>
          </a:ln>
        </p:spPr>
      </p:pic>
      <p:sp>
        <p:nvSpPr>
          <p:cNvPr id="121" name="Google Shape;121;p28"/>
          <p:cNvSpPr txBox="1"/>
          <p:nvPr>
            <p:ph type="ctrTitle"/>
          </p:nvPr>
        </p:nvSpPr>
        <p:spPr>
          <a:xfrm>
            <a:off x="685800" y="1428753"/>
            <a:ext cx="8001000" cy="19454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4000">
                <a:solidFill>
                  <a:srgbClr val="152456"/>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8"/>
          <p:cNvSpPr txBox="1"/>
          <p:nvPr>
            <p:ph idx="1" type="subTitle"/>
          </p:nvPr>
        </p:nvSpPr>
        <p:spPr>
          <a:xfrm>
            <a:off x="685800" y="3429000"/>
            <a:ext cx="8001000" cy="800100"/>
          </a:xfrm>
          <a:prstGeom prst="rect">
            <a:avLst/>
          </a:prstGeom>
          <a:noFill/>
          <a:ln>
            <a:noFill/>
          </a:ln>
        </p:spPr>
        <p:txBody>
          <a:bodyPr anchorCtr="0" anchor="t" bIns="45700" lIns="91425" spcFirstLastPara="1" rIns="91425" wrap="square" tIns="45700">
            <a:noAutofit/>
          </a:bodyPr>
          <a:lstStyle>
            <a:lvl1pPr lvl="0" algn="l">
              <a:spcBef>
                <a:spcPts val="400"/>
              </a:spcBef>
              <a:spcAft>
                <a:spcPts val="0"/>
              </a:spcAft>
              <a:buSzPts val="2000"/>
              <a:buNone/>
              <a:defRPr sz="2000">
                <a:solidFill>
                  <a:srgbClr val="58B7DD"/>
                </a:solidFill>
              </a:defRPr>
            </a:lvl1pPr>
            <a:lvl2pPr lvl="1" algn="ctr">
              <a:spcBef>
                <a:spcPts val="400"/>
              </a:spcBef>
              <a:spcAft>
                <a:spcPts val="0"/>
              </a:spcAft>
              <a:buSzPts val="2000"/>
              <a:buNone/>
              <a:defRPr>
                <a:solidFill>
                  <a:srgbClr val="888990"/>
                </a:solidFill>
              </a:defRPr>
            </a:lvl2pPr>
            <a:lvl3pPr lvl="2" algn="ctr">
              <a:spcBef>
                <a:spcPts val="360"/>
              </a:spcBef>
              <a:spcAft>
                <a:spcPts val="0"/>
              </a:spcAft>
              <a:buSzPts val="1800"/>
              <a:buNone/>
              <a:defRPr>
                <a:solidFill>
                  <a:srgbClr val="888990"/>
                </a:solidFill>
              </a:defRPr>
            </a:lvl3pPr>
            <a:lvl4pPr lvl="3" algn="ctr">
              <a:spcBef>
                <a:spcPts val="320"/>
              </a:spcBef>
              <a:spcAft>
                <a:spcPts val="0"/>
              </a:spcAft>
              <a:buSzPts val="1600"/>
              <a:buNone/>
              <a:defRPr>
                <a:solidFill>
                  <a:srgbClr val="888990"/>
                </a:solidFill>
              </a:defRPr>
            </a:lvl4pPr>
            <a:lvl5pPr lvl="4" algn="ctr">
              <a:spcBef>
                <a:spcPts val="280"/>
              </a:spcBef>
              <a:spcAft>
                <a:spcPts val="0"/>
              </a:spcAft>
              <a:buSzPts val="1400"/>
              <a:buNone/>
              <a:defRPr>
                <a:solidFill>
                  <a:srgbClr val="888990"/>
                </a:solidFill>
              </a:defRPr>
            </a:lvl5pPr>
            <a:lvl6pPr lvl="5" algn="ctr">
              <a:spcBef>
                <a:spcPts val="280"/>
              </a:spcBef>
              <a:spcAft>
                <a:spcPts val="0"/>
              </a:spcAft>
              <a:buSzPts val="1400"/>
              <a:buNone/>
              <a:defRPr>
                <a:solidFill>
                  <a:srgbClr val="888990"/>
                </a:solidFill>
              </a:defRPr>
            </a:lvl6pPr>
            <a:lvl7pPr lvl="6" algn="ctr">
              <a:spcBef>
                <a:spcPts val="280"/>
              </a:spcBef>
              <a:spcAft>
                <a:spcPts val="0"/>
              </a:spcAft>
              <a:buSzPts val="1400"/>
              <a:buNone/>
              <a:defRPr>
                <a:solidFill>
                  <a:srgbClr val="888990"/>
                </a:solidFill>
              </a:defRPr>
            </a:lvl7pPr>
            <a:lvl8pPr lvl="7" algn="ctr">
              <a:spcBef>
                <a:spcPts val="280"/>
              </a:spcBef>
              <a:spcAft>
                <a:spcPts val="0"/>
              </a:spcAft>
              <a:buSzPts val="1400"/>
              <a:buNone/>
              <a:defRPr>
                <a:solidFill>
                  <a:srgbClr val="888990"/>
                </a:solidFill>
              </a:defRPr>
            </a:lvl8pPr>
            <a:lvl9pPr lvl="8" algn="ctr">
              <a:spcBef>
                <a:spcPts val="280"/>
              </a:spcBef>
              <a:spcAft>
                <a:spcPts val="0"/>
              </a:spcAft>
              <a:buSzPts val="1400"/>
              <a:buNone/>
              <a:defRPr>
                <a:solidFill>
                  <a:srgbClr val="888990"/>
                </a:solidFill>
              </a:defRPr>
            </a:lvl9pPr>
          </a:lstStyle>
          <a:p/>
        </p:txBody>
      </p:sp>
      <p:pic>
        <p:nvPicPr>
          <p:cNvPr descr="Jefferson Health 4C HP 600.png" id="123" name="Google Shape;123;p28"/>
          <p:cNvPicPr preferRelativeResize="0"/>
          <p:nvPr/>
        </p:nvPicPr>
        <p:blipFill rotWithShape="1">
          <a:blip r:embed="rId3">
            <a:alphaModFix/>
          </a:blip>
          <a:srcRect b="0" l="0" r="0" t="0"/>
          <a:stretch/>
        </p:blipFill>
        <p:spPr>
          <a:xfrm>
            <a:off x="685800" y="347472"/>
            <a:ext cx="2145792" cy="37033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4" name="Shape 124"/>
        <p:cNvGrpSpPr/>
        <p:nvPr/>
      </p:nvGrpSpPr>
      <p:grpSpPr>
        <a:xfrm>
          <a:off x="0" y="0"/>
          <a:ext cx="0" cy="0"/>
          <a:chOff x="0" y="0"/>
          <a:chExt cx="0" cy="0"/>
        </a:xfrm>
      </p:grpSpPr>
      <p:sp>
        <p:nvSpPr>
          <p:cNvPr id="125" name="Google Shape;125;p29"/>
          <p:cNvSpPr txBox="1"/>
          <p:nvPr>
            <p:ph type="title"/>
          </p:nvPr>
        </p:nvSpPr>
        <p:spPr>
          <a:xfrm>
            <a:off x="457200" y="349758"/>
            <a:ext cx="8229600" cy="877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CAF1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9"/>
          <p:cNvSpPr txBox="1"/>
          <p:nvPr>
            <p:ph idx="1" type="body"/>
          </p:nvPr>
        </p:nvSpPr>
        <p:spPr>
          <a:xfrm>
            <a:off x="457200" y="1309688"/>
            <a:ext cx="8229600" cy="31598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27" name="Google Shape;127;p29"/>
          <p:cNvSpPr txBox="1"/>
          <p:nvPr>
            <p:ph idx="12" type="sldNum"/>
          </p:nvPr>
        </p:nvSpPr>
        <p:spPr>
          <a:xfrm>
            <a:off x="6553200" y="4572000"/>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128" name="Shape 128"/>
        <p:cNvGrpSpPr/>
        <p:nvPr/>
      </p:nvGrpSpPr>
      <p:grpSpPr>
        <a:xfrm>
          <a:off x="0" y="0"/>
          <a:ext cx="0" cy="0"/>
          <a:chOff x="0" y="0"/>
          <a:chExt cx="0" cy="0"/>
        </a:xfrm>
      </p:grpSpPr>
      <p:pic>
        <p:nvPicPr>
          <p:cNvPr descr="Jefferson Health 4C HP 600.png" id="129" name="Google Shape;129;p30"/>
          <p:cNvPicPr preferRelativeResize="0"/>
          <p:nvPr/>
        </p:nvPicPr>
        <p:blipFill rotWithShape="1">
          <a:blip r:embed="rId2">
            <a:alphaModFix/>
          </a:blip>
          <a:srcRect b="0" l="0" r="0" t="0"/>
          <a:stretch/>
        </p:blipFill>
        <p:spPr>
          <a:xfrm>
            <a:off x="2962656" y="2294001"/>
            <a:ext cx="3218688" cy="555498"/>
          </a:xfrm>
          <a:prstGeom prst="rect">
            <a:avLst/>
          </a:prstGeom>
          <a:noFill/>
          <a:ln>
            <a:noFill/>
          </a:ln>
        </p:spPr>
      </p:pic>
      <p:pic>
        <p:nvPicPr>
          <p:cNvPr descr="footers5.png" id="130" name="Google Shape;130;p30"/>
          <p:cNvPicPr preferRelativeResize="0"/>
          <p:nvPr/>
        </p:nvPicPr>
        <p:blipFill rotWithShape="1">
          <a:blip r:embed="rId3">
            <a:alphaModFix/>
          </a:blip>
          <a:srcRect b="0" l="0" r="0" t="0"/>
          <a:stretch/>
        </p:blipFill>
        <p:spPr>
          <a:xfrm>
            <a:off x="0" y="4229100"/>
            <a:ext cx="9144000" cy="914400"/>
          </a:xfrm>
          <a:prstGeom prst="rect">
            <a:avLst/>
          </a:prstGeom>
          <a:noFill/>
          <a:ln>
            <a:noFill/>
          </a:ln>
        </p:spPr>
      </p:pic>
      <p:sp>
        <p:nvSpPr>
          <p:cNvPr id="131" name="Google Shape;131;p30"/>
          <p:cNvSpPr/>
          <p:nvPr/>
        </p:nvSpPr>
        <p:spPr>
          <a:xfrm>
            <a:off x="228600" y="3291840"/>
            <a:ext cx="8686800" cy="9900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900">
                <a:solidFill>
                  <a:srgbClr val="7F7F7F"/>
                </a:solidFill>
                <a:latin typeface="Trebuchet MS"/>
                <a:ea typeface="Trebuchet MS"/>
                <a:cs typeface="Trebuchet MS"/>
                <a:sym typeface="Trebuchet MS"/>
              </a:rPr>
              <a:t>Abington Hospital</a:t>
            </a:r>
            <a:r>
              <a:rPr lang="en" sz="900">
                <a:solidFill>
                  <a:schemeClr val="dk1"/>
                </a:solidFill>
                <a:latin typeface="Trebuchet MS"/>
                <a:ea typeface="Trebuchet MS"/>
                <a:cs typeface="Trebuchet MS"/>
                <a:sym typeface="Trebuchet MS"/>
              </a:rPr>
              <a:t> </a:t>
            </a:r>
            <a:r>
              <a:rPr lang="en" sz="900">
                <a:solidFill>
                  <a:srgbClr val="67C3E4"/>
                </a:solidFill>
                <a:latin typeface="Trebuchet MS"/>
                <a:ea typeface="Trebuchet MS"/>
                <a:cs typeface="Trebuchet MS"/>
                <a:sym typeface="Trebuchet MS"/>
              </a:rPr>
              <a:t>|</a:t>
            </a:r>
            <a:r>
              <a:rPr lang="en" sz="900">
                <a:solidFill>
                  <a:schemeClr val="dk1"/>
                </a:solidFill>
                <a:latin typeface="Trebuchet MS"/>
                <a:ea typeface="Trebuchet MS"/>
                <a:cs typeface="Trebuchet MS"/>
                <a:sym typeface="Trebuchet MS"/>
              </a:rPr>
              <a:t> </a:t>
            </a:r>
            <a:r>
              <a:rPr lang="en" sz="900">
                <a:solidFill>
                  <a:srgbClr val="7F7F7F"/>
                </a:solidFill>
                <a:latin typeface="Trebuchet MS"/>
                <a:ea typeface="Trebuchet MS"/>
                <a:cs typeface="Trebuchet MS"/>
                <a:sym typeface="Trebuchet MS"/>
              </a:rPr>
              <a:t>Abington – Lansdale Hospital</a:t>
            </a:r>
            <a:r>
              <a:rPr lang="en" sz="900">
                <a:solidFill>
                  <a:schemeClr val="dk1"/>
                </a:solidFill>
                <a:latin typeface="Trebuchet MS"/>
                <a:ea typeface="Trebuchet MS"/>
                <a:cs typeface="Trebuchet MS"/>
                <a:sym typeface="Trebuchet MS"/>
              </a:rPr>
              <a:t> </a:t>
            </a:r>
            <a:r>
              <a:rPr lang="en" sz="900">
                <a:solidFill>
                  <a:srgbClr val="67C3E4"/>
                </a:solidFill>
                <a:latin typeface="Trebuchet MS"/>
                <a:ea typeface="Trebuchet MS"/>
                <a:cs typeface="Trebuchet MS"/>
                <a:sym typeface="Trebuchet MS"/>
              </a:rPr>
              <a:t>|</a:t>
            </a:r>
            <a:r>
              <a:rPr lang="en" sz="900">
                <a:solidFill>
                  <a:schemeClr val="dk1"/>
                </a:solidFill>
                <a:latin typeface="Trebuchet MS"/>
                <a:ea typeface="Trebuchet MS"/>
                <a:cs typeface="Trebuchet MS"/>
                <a:sym typeface="Trebuchet MS"/>
              </a:rPr>
              <a:t> </a:t>
            </a:r>
            <a:r>
              <a:rPr lang="en" sz="900">
                <a:solidFill>
                  <a:srgbClr val="7F7F7F"/>
                </a:solidFill>
                <a:latin typeface="Trebuchet MS"/>
                <a:ea typeface="Trebuchet MS"/>
                <a:cs typeface="Trebuchet MS"/>
                <a:sym typeface="Trebuchet MS"/>
              </a:rPr>
              <a:t>Jefferson Bucks Hospital</a:t>
            </a:r>
            <a:r>
              <a:rPr lang="en" sz="900">
                <a:solidFill>
                  <a:schemeClr val="dk1"/>
                </a:solidFill>
                <a:latin typeface="Trebuchet MS"/>
                <a:ea typeface="Trebuchet MS"/>
                <a:cs typeface="Trebuchet MS"/>
                <a:sym typeface="Trebuchet MS"/>
              </a:rPr>
              <a:t> </a:t>
            </a:r>
            <a:r>
              <a:rPr lang="en" sz="900">
                <a:solidFill>
                  <a:srgbClr val="67C3E4"/>
                </a:solidFill>
                <a:latin typeface="Trebuchet MS"/>
                <a:ea typeface="Trebuchet MS"/>
                <a:cs typeface="Trebuchet MS"/>
                <a:sym typeface="Trebuchet MS"/>
              </a:rPr>
              <a:t>|</a:t>
            </a:r>
            <a:r>
              <a:rPr lang="en" sz="900">
                <a:solidFill>
                  <a:schemeClr val="dk1"/>
                </a:solidFill>
                <a:latin typeface="Trebuchet MS"/>
                <a:ea typeface="Trebuchet MS"/>
                <a:cs typeface="Trebuchet MS"/>
                <a:sym typeface="Trebuchet MS"/>
              </a:rPr>
              <a:t> </a:t>
            </a:r>
            <a:r>
              <a:rPr lang="en" sz="900">
                <a:solidFill>
                  <a:srgbClr val="7F7F7F"/>
                </a:solidFill>
                <a:latin typeface="Trebuchet MS"/>
                <a:ea typeface="Trebuchet MS"/>
                <a:cs typeface="Trebuchet MS"/>
                <a:sym typeface="Trebuchet MS"/>
              </a:rPr>
              <a:t>Jefferson Cherry Hill Hospital</a:t>
            </a:r>
            <a:r>
              <a:rPr lang="en" sz="900">
                <a:solidFill>
                  <a:schemeClr val="dk1"/>
                </a:solidFill>
                <a:latin typeface="Trebuchet MS"/>
                <a:ea typeface="Trebuchet MS"/>
                <a:cs typeface="Trebuchet MS"/>
                <a:sym typeface="Trebuchet MS"/>
              </a:rPr>
              <a:t> </a:t>
            </a:r>
            <a:endParaRPr/>
          </a:p>
          <a:p>
            <a:pPr indent="0" lvl="0" marL="0" marR="0" rtl="0" algn="ctr">
              <a:spcBef>
                <a:spcPts val="400"/>
              </a:spcBef>
              <a:spcAft>
                <a:spcPts val="0"/>
              </a:spcAft>
              <a:buNone/>
            </a:pPr>
            <a:r>
              <a:rPr lang="en" sz="900">
                <a:solidFill>
                  <a:srgbClr val="7F7F7F"/>
                </a:solidFill>
                <a:latin typeface="Trebuchet MS"/>
                <a:ea typeface="Trebuchet MS"/>
                <a:cs typeface="Trebuchet MS"/>
                <a:sym typeface="Trebuchet MS"/>
              </a:rPr>
              <a:t>Jefferson Frankford Hospital</a:t>
            </a:r>
            <a:r>
              <a:rPr lang="en" sz="900">
                <a:solidFill>
                  <a:schemeClr val="dk1"/>
                </a:solidFill>
                <a:latin typeface="Trebuchet MS"/>
                <a:ea typeface="Trebuchet MS"/>
                <a:cs typeface="Trebuchet MS"/>
                <a:sym typeface="Trebuchet MS"/>
              </a:rPr>
              <a:t> </a:t>
            </a:r>
            <a:r>
              <a:rPr lang="en" sz="900">
                <a:solidFill>
                  <a:srgbClr val="67C3E4"/>
                </a:solidFill>
                <a:latin typeface="Trebuchet MS"/>
                <a:ea typeface="Trebuchet MS"/>
                <a:cs typeface="Trebuchet MS"/>
                <a:sym typeface="Trebuchet MS"/>
              </a:rPr>
              <a:t>|</a:t>
            </a:r>
            <a:r>
              <a:rPr lang="en" sz="900">
                <a:solidFill>
                  <a:schemeClr val="dk1"/>
                </a:solidFill>
                <a:latin typeface="Trebuchet MS"/>
                <a:ea typeface="Trebuchet MS"/>
                <a:cs typeface="Trebuchet MS"/>
                <a:sym typeface="Trebuchet MS"/>
              </a:rPr>
              <a:t> </a:t>
            </a:r>
            <a:r>
              <a:rPr lang="en" sz="900">
                <a:solidFill>
                  <a:srgbClr val="7F7F7F"/>
                </a:solidFill>
                <a:latin typeface="Trebuchet MS"/>
                <a:ea typeface="Trebuchet MS"/>
                <a:cs typeface="Trebuchet MS"/>
                <a:sym typeface="Trebuchet MS"/>
              </a:rPr>
              <a:t>Jefferson Hospital for Neuroscience</a:t>
            </a:r>
            <a:r>
              <a:rPr lang="en" sz="900">
                <a:solidFill>
                  <a:schemeClr val="dk1"/>
                </a:solidFill>
                <a:latin typeface="Trebuchet MS"/>
                <a:ea typeface="Trebuchet MS"/>
                <a:cs typeface="Trebuchet MS"/>
                <a:sym typeface="Trebuchet MS"/>
              </a:rPr>
              <a:t> </a:t>
            </a:r>
            <a:r>
              <a:rPr lang="en" sz="900">
                <a:solidFill>
                  <a:srgbClr val="67C3E4"/>
                </a:solidFill>
                <a:latin typeface="Trebuchet MS"/>
                <a:ea typeface="Trebuchet MS"/>
                <a:cs typeface="Trebuchet MS"/>
                <a:sym typeface="Trebuchet MS"/>
              </a:rPr>
              <a:t>|</a:t>
            </a:r>
            <a:r>
              <a:rPr lang="en" sz="900">
                <a:solidFill>
                  <a:schemeClr val="dk1"/>
                </a:solidFill>
                <a:latin typeface="Trebuchet MS"/>
                <a:ea typeface="Trebuchet MS"/>
                <a:cs typeface="Trebuchet MS"/>
                <a:sym typeface="Trebuchet MS"/>
              </a:rPr>
              <a:t> </a:t>
            </a:r>
            <a:r>
              <a:rPr lang="en" sz="900">
                <a:solidFill>
                  <a:srgbClr val="7F7F7F"/>
                </a:solidFill>
                <a:latin typeface="Trebuchet MS"/>
                <a:ea typeface="Trebuchet MS"/>
                <a:cs typeface="Trebuchet MS"/>
                <a:sym typeface="Trebuchet MS"/>
              </a:rPr>
              <a:t>Jefferson Stratford Hospital</a:t>
            </a:r>
            <a:endParaRPr sz="900">
              <a:solidFill>
                <a:schemeClr val="dk1"/>
              </a:solidFill>
              <a:latin typeface="Trebuchet MS"/>
              <a:ea typeface="Trebuchet MS"/>
              <a:cs typeface="Trebuchet MS"/>
              <a:sym typeface="Trebuchet MS"/>
            </a:endParaRPr>
          </a:p>
          <a:p>
            <a:pPr indent="0" lvl="0" marL="0" marR="0" rtl="0" algn="ctr">
              <a:spcBef>
                <a:spcPts val="400"/>
              </a:spcBef>
              <a:spcAft>
                <a:spcPts val="0"/>
              </a:spcAft>
              <a:buNone/>
            </a:pPr>
            <a:r>
              <a:rPr lang="en" sz="900">
                <a:solidFill>
                  <a:srgbClr val="7F7F7F"/>
                </a:solidFill>
                <a:latin typeface="Trebuchet MS"/>
                <a:ea typeface="Trebuchet MS"/>
                <a:cs typeface="Trebuchet MS"/>
                <a:sym typeface="Trebuchet MS"/>
              </a:rPr>
              <a:t>Jefferson Torresdale Hospital</a:t>
            </a:r>
            <a:r>
              <a:rPr lang="en" sz="900">
                <a:solidFill>
                  <a:schemeClr val="dk1"/>
                </a:solidFill>
                <a:latin typeface="Trebuchet MS"/>
                <a:ea typeface="Trebuchet MS"/>
                <a:cs typeface="Trebuchet MS"/>
                <a:sym typeface="Trebuchet MS"/>
              </a:rPr>
              <a:t> </a:t>
            </a:r>
            <a:r>
              <a:rPr lang="en" sz="900">
                <a:solidFill>
                  <a:srgbClr val="67C3E4"/>
                </a:solidFill>
                <a:latin typeface="Trebuchet MS"/>
                <a:ea typeface="Trebuchet MS"/>
                <a:cs typeface="Trebuchet MS"/>
                <a:sym typeface="Trebuchet MS"/>
              </a:rPr>
              <a:t>|</a:t>
            </a:r>
            <a:r>
              <a:rPr lang="en" sz="900">
                <a:solidFill>
                  <a:schemeClr val="dk1"/>
                </a:solidFill>
                <a:latin typeface="Trebuchet MS"/>
                <a:ea typeface="Trebuchet MS"/>
                <a:cs typeface="Trebuchet MS"/>
                <a:sym typeface="Trebuchet MS"/>
              </a:rPr>
              <a:t> </a:t>
            </a:r>
            <a:r>
              <a:rPr lang="en" sz="900">
                <a:solidFill>
                  <a:srgbClr val="7F7F7F"/>
                </a:solidFill>
                <a:latin typeface="Trebuchet MS"/>
                <a:ea typeface="Trebuchet MS"/>
                <a:cs typeface="Trebuchet MS"/>
                <a:sym typeface="Trebuchet MS"/>
              </a:rPr>
              <a:t>Jefferson Washington Township Hospital</a:t>
            </a:r>
            <a:r>
              <a:rPr lang="en" sz="900">
                <a:solidFill>
                  <a:schemeClr val="dk1"/>
                </a:solidFill>
                <a:latin typeface="Trebuchet MS"/>
                <a:ea typeface="Trebuchet MS"/>
                <a:cs typeface="Trebuchet MS"/>
                <a:sym typeface="Trebuchet MS"/>
              </a:rPr>
              <a:t> </a:t>
            </a:r>
            <a:r>
              <a:rPr lang="en" sz="900">
                <a:solidFill>
                  <a:srgbClr val="67C3E4"/>
                </a:solidFill>
                <a:latin typeface="Trebuchet MS"/>
                <a:ea typeface="Trebuchet MS"/>
                <a:cs typeface="Trebuchet MS"/>
                <a:sym typeface="Trebuchet MS"/>
              </a:rPr>
              <a:t>|</a:t>
            </a:r>
            <a:r>
              <a:rPr lang="en" sz="900">
                <a:solidFill>
                  <a:schemeClr val="dk1"/>
                </a:solidFill>
                <a:latin typeface="Trebuchet MS"/>
                <a:ea typeface="Trebuchet MS"/>
                <a:cs typeface="Trebuchet MS"/>
                <a:sym typeface="Trebuchet MS"/>
              </a:rPr>
              <a:t> </a:t>
            </a:r>
            <a:r>
              <a:rPr lang="en" sz="900">
                <a:solidFill>
                  <a:srgbClr val="7F7F7F"/>
                </a:solidFill>
                <a:latin typeface="Trebuchet MS"/>
                <a:ea typeface="Trebuchet MS"/>
                <a:cs typeface="Trebuchet MS"/>
                <a:sym typeface="Trebuchet MS"/>
              </a:rPr>
              <a:t>Magee Rehabilitation Hospital</a:t>
            </a:r>
            <a:endParaRPr sz="900">
              <a:solidFill>
                <a:schemeClr val="dk1"/>
              </a:solidFill>
              <a:latin typeface="Trebuchet MS"/>
              <a:ea typeface="Trebuchet MS"/>
              <a:cs typeface="Trebuchet MS"/>
              <a:sym typeface="Trebuchet MS"/>
            </a:endParaRPr>
          </a:p>
          <a:p>
            <a:pPr indent="0" lvl="0" marL="0" marR="0" rtl="0" algn="ctr">
              <a:spcBef>
                <a:spcPts val="400"/>
              </a:spcBef>
              <a:spcAft>
                <a:spcPts val="0"/>
              </a:spcAft>
              <a:buNone/>
            </a:pPr>
            <a:r>
              <a:rPr lang="en" sz="900">
                <a:solidFill>
                  <a:srgbClr val="7F7F7F"/>
                </a:solidFill>
                <a:latin typeface="Trebuchet MS"/>
                <a:ea typeface="Trebuchet MS"/>
                <a:cs typeface="Trebuchet MS"/>
                <a:sym typeface="Trebuchet MS"/>
              </a:rPr>
              <a:t>Methodist Hospital</a:t>
            </a:r>
            <a:r>
              <a:rPr lang="en" sz="900">
                <a:solidFill>
                  <a:schemeClr val="dk1"/>
                </a:solidFill>
                <a:latin typeface="Trebuchet MS"/>
                <a:ea typeface="Trebuchet MS"/>
                <a:cs typeface="Trebuchet MS"/>
                <a:sym typeface="Trebuchet MS"/>
              </a:rPr>
              <a:t> </a:t>
            </a:r>
            <a:r>
              <a:rPr lang="en" sz="900">
                <a:solidFill>
                  <a:srgbClr val="67C3E4"/>
                </a:solidFill>
                <a:latin typeface="Trebuchet MS"/>
                <a:ea typeface="Trebuchet MS"/>
                <a:cs typeface="Trebuchet MS"/>
                <a:sym typeface="Trebuchet MS"/>
              </a:rPr>
              <a:t>|</a:t>
            </a:r>
            <a:r>
              <a:rPr lang="en" sz="900">
                <a:solidFill>
                  <a:schemeClr val="dk1"/>
                </a:solidFill>
                <a:latin typeface="Trebuchet MS"/>
                <a:ea typeface="Trebuchet MS"/>
                <a:cs typeface="Trebuchet MS"/>
                <a:sym typeface="Trebuchet MS"/>
              </a:rPr>
              <a:t> </a:t>
            </a:r>
            <a:r>
              <a:rPr lang="en" sz="900">
                <a:solidFill>
                  <a:srgbClr val="7F7F7F"/>
                </a:solidFill>
                <a:latin typeface="Trebuchet MS"/>
                <a:ea typeface="Trebuchet MS"/>
                <a:cs typeface="Trebuchet MS"/>
                <a:sym typeface="Trebuchet MS"/>
              </a:rPr>
              <a:t>Physicians Care Surgical Hospital</a:t>
            </a:r>
            <a:r>
              <a:rPr lang="en" sz="900">
                <a:solidFill>
                  <a:schemeClr val="dk1"/>
                </a:solidFill>
                <a:latin typeface="Trebuchet MS"/>
                <a:ea typeface="Trebuchet MS"/>
                <a:cs typeface="Trebuchet MS"/>
                <a:sym typeface="Trebuchet MS"/>
              </a:rPr>
              <a:t> </a:t>
            </a:r>
            <a:r>
              <a:rPr lang="en" sz="900">
                <a:solidFill>
                  <a:srgbClr val="67C3E4"/>
                </a:solidFill>
                <a:latin typeface="Trebuchet MS"/>
                <a:ea typeface="Trebuchet MS"/>
                <a:cs typeface="Trebuchet MS"/>
                <a:sym typeface="Trebuchet MS"/>
              </a:rPr>
              <a:t>|</a:t>
            </a:r>
            <a:r>
              <a:rPr lang="en" sz="900">
                <a:solidFill>
                  <a:schemeClr val="dk1"/>
                </a:solidFill>
                <a:latin typeface="Trebuchet MS"/>
                <a:ea typeface="Trebuchet MS"/>
                <a:cs typeface="Trebuchet MS"/>
                <a:sym typeface="Trebuchet MS"/>
              </a:rPr>
              <a:t> </a:t>
            </a:r>
            <a:r>
              <a:rPr lang="en" sz="900">
                <a:solidFill>
                  <a:srgbClr val="7F7F7F"/>
                </a:solidFill>
                <a:latin typeface="Trebuchet MS"/>
                <a:ea typeface="Trebuchet MS"/>
                <a:cs typeface="Trebuchet MS"/>
                <a:sym typeface="Trebuchet MS"/>
              </a:rPr>
              <a:t>Rothman Orthopaedic Specialty Hospital</a:t>
            </a:r>
            <a:endParaRPr/>
          </a:p>
          <a:p>
            <a:pPr indent="0" lvl="0" marL="0" marR="0" rtl="0" algn="ctr">
              <a:spcBef>
                <a:spcPts val="400"/>
              </a:spcBef>
              <a:spcAft>
                <a:spcPts val="0"/>
              </a:spcAft>
              <a:buNone/>
            </a:pPr>
            <a:r>
              <a:rPr lang="en" sz="900">
                <a:solidFill>
                  <a:srgbClr val="7F7F7F"/>
                </a:solidFill>
                <a:latin typeface="Trebuchet MS"/>
                <a:ea typeface="Trebuchet MS"/>
                <a:cs typeface="Trebuchet MS"/>
                <a:sym typeface="Trebuchet MS"/>
              </a:rPr>
              <a:t>Thomas Jefferson University Hospital</a:t>
            </a:r>
            <a:endParaRPr sz="900">
              <a:solidFill>
                <a:srgbClr val="7F7F7F"/>
              </a:solidFill>
              <a:latin typeface="Trebuchet MS"/>
              <a:ea typeface="Trebuchet MS"/>
              <a:cs typeface="Trebuchet MS"/>
              <a:sym typeface="Trebuchet M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132" name="Shape 132"/>
        <p:cNvGrpSpPr/>
        <p:nvPr/>
      </p:nvGrpSpPr>
      <p:grpSpPr>
        <a:xfrm>
          <a:off x="0" y="0"/>
          <a:ext cx="0" cy="0"/>
          <a:chOff x="0" y="0"/>
          <a:chExt cx="0" cy="0"/>
        </a:xfrm>
      </p:grpSpPr>
      <p:sp>
        <p:nvSpPr>
          <p:cNvPr id="133" name="Google Shape;133;p31"/>
          <p:cNvSpPr txBox="1"/>
          <p:nvPr>
            <p:ph type="title"/>
          </p:nvPr>
        </p:nvSpPr>
        <p:spPr>
          <a:xfrm>
            <a:off x="0" y="1566310"/>
            <a:ext cx="9144000" cy="1828800"/>
          </a:xfrm>
          <a:prstGeom prst="rect">
            <a:avLst/>
          </a:prstGeom>
          <a:solidFill>
            <a:srgbClr val="58B7DD">
              <a:alpha val="23921"/>
            </a:srgbClr>
          </a:solidFill>
          <a:ln>
            <a:noFill/>
          </a:ln>
        </p:spPr>
        <p:txBody>
          <a:bodyPr anchorCtr="0" anchor="ctr" bIns="45700" lIns="91425" spcFirstLastPara="1" rIns="91425" wrap="square" tIns="45700">
            <a:noAutofit/>
          </a:bodyPr>
          <a:lstStyle>
            <a:lvl1pPr lvl="0" algn="l">
              <a:spcBef>
                <a:spcPts val="0"/>
              </a:spcBef>
              <a:spcAft>
                <a:spcPts val="0"/>
              </a:spcAft>
              <a:buSzPts val="1400"/>
              <a:buNone/>
              <a:defRPr sz="3600">
                <a:solidFill>
                  <a:srgbClr val="58B7D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4" name="Shape 134"/>
        <p:cNvGrpSpPr/>
        <p:nvPr/>
      </p:nvGrpSpPr>
      <p:grpSpPr>
        <a:xfrm>
          <a:off x="0" y="0"/>
          <a:ext cx="0" cy="0"/>
          <a:chOff x="0" y="0"/>
          <a:chExt cx="0" cy="0"/>
        </a:xfrm>
      </p:grpSpPr>
      <p:sp>
        <p:nvSpPr>
          <p:cNvPr id="135" name="Google Shape;135;p32"/>
          <p:cNvSpPr txBox="1"/>
          <p:nvPr>
            <p:ph type="title"/>
          </p:nvPr>
        </p:nvSpPr>
        <p:spPr>
          <a:xfrm>
            <a:off x="457200" y="349758"/>
            <a:ext cx="8229600" cy="87782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CAF1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2"/>
          <p:cNvSpPr txBox="1"/>
          <p:nvPr>
            <p:ph idx="1" type="body"/>
          </p:nvPr>
        </p:nvSpPr>
        <p:spPr>
          <a:xfrm>
            <a:off x="457199" y="1309878"/>
            <a:ext cx="4023360" cy="32918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320"/>
              </a:spcBef>
              <a:spcAft>
                <a:spcPts val="0"/>
              </a:spcAft>
              <a:buSzPts val="1600"/>
              <a:buChar char="•"/>
              <a:defRPr sz="1600"/>
            </a:lvl2pPr>
            <a:lvl3pPr indent="-317500" lvl="2" marL="1371600" algn="l">
              <a:spcBef>
                <a:spcPts val="280"/>
              </a:spcBef>
              <a:spcAft>
                <a:spcPts val="0"/>
              </a:spcAft>
              <a:buSzPts val="1400"/>
              <a:buChar char="•"/>
              <a:defRPr sz="1400"/>
            </a:lvl3pPr>
            <a:lvl4pPr indent="-304800" lvl="3" marL="1828800" algn="l">
              <a:spcBef>
                <a:spcPts val="240"/>
              </a:spcBef>
              <a:spcAft>
                <a:spcPts val="0"/>
              </a:spcAft>
              <a:buSzPts val="1200"/>
              <a:buChar char="•"/>
              <a:defRPr sz="1200"/>
            </a:lvl4pPr>
            <a:lvl5pPr indent="-304800" lvl="4" marL="2286000" algn="l">
              <a:spcBef>
                <a:spcPts val="240"/>
              </a:spcBef>
              <a:spcAft>
                <a:spcPts val="0"/>
              </a:spcAft>
              <a:buSzPts val="1200"/>
              <a:buChar char="•"/>
              <a:defRPr sz="12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137" name="Google Shape;137;p32"/>
          <p:cNvSpPr txBox="1"/>
          <p:nvPr>
            <p:ph idx="2" type="body"/>
          </p:nvPr>
        </p:nvSpPr>
        <p:spPr>
          <a:xfrm>
            <a:off x="4663440" y="1309878"/>
            <a:ext cx="4023360" cy="32918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320"/>
              </a:spcBef>
              <a:spcAft>
                <a:spcPts val="0"/>
              </a:spcAft>
              <a:buSzPts val="1600"/>
              <a:buChar char="•"/>
              <a:defRPr sz="1600"/>
            </a:lvl2pPr>
            <a:lvl3pPr indent="-317500" lvl="2" marL="1371600" algn="l">
              <a:spcBef>
                <a:spcPts val="280"/>
              </a:spcBef>
              <a:spcAft>
                <a:spcPts val="0"/>
              </a:spcAft>
              <a:buSzPts val="1400"/>
              <a:buChar char="•"/>
              <a:defRPr sz="1400"/>
            </a:lvl3pPr>
            <a:lvl4pPr indent="-304800" lvl="3" marL="1828800" algn="l">
              <a:spcBef>
                <a:spcPts val="240"/>
              </a:spcBef>
              <a:spcAft>
                <a:spcPts val="0"/>
              </a:spcAft>
              <a:buSzPts val="1200"/>
              <a:buChar char="•"/>
              <a:defRPr sz="1200"/>
            </a:lvl4pPr>
            <a:lvl5pPr indent="-304800" lvl="4" marL="2286000" algn="l">
              <a:spcBef>
                <a:spcPts val="240"/>
              </a:spcBef>
              <a:spcAft>
                <a:spcPts val="0"/>
              </a:spcAft>
              <a:buSzPts val="1200"/>
              <a:buChar char="•"/>
              <a:defRPr sz="12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138" name="Google Shape;138;p32"/>
          <p:cNvSpPr txBox="1"/>
          <p:nvPr>
            <p:ph idx="12" type="sldNum"/>
          </p:nvPr>
        </p:nvSpPr>
        <p:spPr>
          <a:xfrm>
            <a:off x="6553200" y="4572000"/>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39" name="Shape 139"/>
        <p:cNvGrpSpPr/>
        <p:nvPr/>
      </p:nvGrpSpPr>
      <p:grpSpPr>
        <a:xfrm>
          <a:off x="0" y="0"/>
          <a:ext cx="0" cy="0"/>
          <a:chOff x="0" y="0"/>
          <a:chExt cx="0" cy="0"/>
        </a:xfrm>
      </p:grpSpPr>
      <p:sp>
        <p:nvSpPr>
          <p:cNvPr id="140" name="Google Shape;140;p33"/>
          <p:cNvSpPr txBox="1"/>
          <p:nvPr/>
        </p:nvSpPr>
        <p:spPr>
          <a:xfrm>
            <a:off x="4648201" y="350044"/>
            <a:ext cx="4022725" cy="8774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CAF17"/>
              </a:buClr>
              <a:buSzPts val="2400"/>
              <a:buFont typeface="Trebuchet MS"/>
              <a:buNone/>
            </a:pPr>
            <a:r>
              <a:rPr lang="en" sz="2400" cap="none">
                <a:solidFill>
                  <a:srgbClr val="FCAF17"/>
                </a:solidFill>
                <a:latin typeface="Trebuchet MS"/>
                <a:ea typeface="Trebuchet MS"/>
                <a:cs typeface="Trebuchet MS"/>
                <a:sym typeface="Trebuchet MS"/>
              </a:rPr>
              <a:t>Click to edit Master title style</a:t>
            </a:r>
            <a:endParaRPr/>
          </a:p>
        </p:txBody>
      </p:sp>
      <p:sp>
        <p:nvSpPr>
          <p:cNvPr id="141" name="Google Shape;141;p33"/>
          <p:cNvSpPr txBox="1"/>
          <p:nvPr>
            <p:ph idx="1" type="body"/>
          </p:nvPr>
        </p:nvSpPr>
        <p:spPr>
          <a:xfrm>
            <a:off x="457199" y="1309878"/>
            <a:ext cx="4023360" cy="32918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320"/>
              </a:spcBef>
              <a:spcAft>
                <a:spcPts val="0"/>
              </a:spcAft>
              <a:buSzPts val="1600"/>
              <a:buChar char="•"/>
              <a:defRPr sz="1600"/>
            </a:lvl2pPr>
            <a:lvl3pPr indent="-317500" lvl="2" marL="1371600" algn="l">
              <a:spcBef>
                <a:spcPts val="280"/>
              </a:spcBef>
              <a:spcAft>
                <a:spcPts val="0"/>
              </a:spcAft>
              <a:buSzPts val="1400"/>
              <a:buChar char="•"/>
              <a:defRPr sz="1400"/>
            </a:lvl3pPr>
            <a:lvl4pPr indent="-304800" lvl="3" marL="1828800" algn="l">
              <a:spcBef>
                <a:spcPts val="240"/>
              </a:spcBef>
              <a:spcAft>
                <a:spcPts val="0"/>
              </a:spcAft>
              <a:buSzPts val="1200"/>
              <a:buChar char="•"/>
              <a:defRPr sz="1200"/>
            </a:lvl4pPr>
            <a:lvl5pPr indent="-304800" lvl="4" marL="2286000" algn="l">
              <a:spcBef>
                <a:spcPts val="240"/>
              </a:spcBef>
              <a:spcAft>
                <a:spcPts val="0"/>
              </a:spcAft>
              <a:buSzPts val="1200"/>
              <a:buChar char="•"/>
              <a:defRPr sz="12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142" name="Google Shape;142;p33"/>
          <p:cNvSpPr txBox="1"/>
          <p:nvPr>
            <p:ph idx="2" type="body"/>
          </p:nvPr>
        </p:nvSpPr>
        <p:spPr>
          <a:xfrm>
            <a:off x="4663440" y="1309878"/>
            <a:ext cx="4023360" cy="329184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sz="1800"/>
            </a:lvl1pPr>
            <a:lvl2pPr indent="-330200" lvl="1" marL="914400" algn="l">
              <a:spcBef>
                <a:spcPts val="320"/>
              </a:spcBef>
              <a:spcAft>
                <a:spcPts val="0"/>
              </a:spcAft>
              <a:buSzPts val="1600"/>
              <a:buChar char="•"/>
              <a:defRPr sz="1600"/>
            </a:lvl2pPr>
            <a:lvl3pPr indent="-317500" lvl="2" marL="1371600" algn="l">
              <a:spcBef>
                <a:spcPts val="280"/>
              </a:spcBef>
              <a:spcAft>
                <a:spcPts val="0"/>
              </a:spcAft>
              <a:buSzPts val="1400"/>
              <a:buChar char="•"/>
              <a:defRPr sz="1400"/>
            </a:lvl3pPr>
            <a:lvl4pPr indent="-304800" lvl="3" marL="1828800" algn="l">
              <a:spcBef>
                <a:spcPts val="240"/>
              </a:spcBef>
              <a:spcAft>
                <a:spcPts val="0"/>
              </a:spcAft>
              <a:buSzPts val="1200"/>
              <a:buChar char="•"/>
              <a:defRPr sz="1200"/>
            </a:lvl4pPr>
            <a:lvl5pPr indent="-304800" lvl="4" marL="2286000" algn="l">
              <a:spcBef>
                <a:spcPts val="240"/>
              </a:spcBef>
              <a:spcAft>
                <a:spcPts val="0"/>
              </a:spcAft>
              <a:buSzPts val="1200"/>
              <a:buChar char="•"/>
              <a:defRPr sz="12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143" name="Google Shape;143;p33"/>
          <p:cNvSpPr txBox="1"/>
          <p:nvPr>
            <p:ph type="title"/>
          </p:nvPr>
        </p:nvSpPr>
        <p:spPr>
          <a:xfrm>
            <a:off x="457201" y="349758"/>
            <a:ext cx="4023359" cy="87782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2400">
                <a:solidFill>
                  <a:srgbClr val="FCAF1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3"/>
          <p:cNvSpPr txBox="1"/>
          <p:nvPr>
            <p:ph idx="12" type="sldNum"/>
          </p:nvPr>
        </p:nvSpPr>
        <p:spPr>
          <a:xfrm>
            <a:off x="6553200" y="4572000"/>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5" name="Shape 145"/>
        <p:cNvGrpSpPr/>
        <p:nvPr/>
      </p:nvGrpSpPr>
      <p:grpSpPr>
        <a:xfrm>
          <a:off x="0" y="0"/>
          <a:ext cx="0" cy="0"/>
          <a:chOff x="0" y="0"/>
          <a:chExt cx="0" cy="0"/>
        </a:xfrm>
      </p:grpSpPr>
      <p:sp>
        <p:nvSpPr>
          <p:cNvPr id="146" name="Google Shape;146;p34"/>
          <p:cNvSpPr txBox="1"/>
          <p:nvPr>
            <p:ph type="title"/>
          </p:nvPr>
        </p:nvSpPr>
        <p:spPr>
          <a:xfrm>
            <a:off x="457200" y="350044"/>
            <a:ext cx="8229600" cy="87749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CAF17"/>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4"/>
          <p:cNvSpPr txBox="1"/>
          <p:nvPr>
            <p:ph idx="12" type="sldNum"/>
          </p:nvPr>
        </p:nvSpPr>
        <p:spPr>
          <a:xfrm>
            <a:off x="6553200" y="4572000"/>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148" name="Shape 148"/>
        <p:cNvGrpSpPr/>
        <p:nvPr/>
      </p:nvGrpSpPr>
      <p:grpSpPr>
        <a:xfrm>
          <a:off x="0" y="0"/>
          <a:ext cx="0" cy="0"/>
          <a:chOff x="0" y="0"/>
          <a:chExt cx="0" cy="0"/>
        </a:xfrm>
      </p:grpSpPr>
      <p:sp>
        <p:nvSpPr>
          <p:cNvPr id="149" name="Google Shape;149;p35"/>
          <p:cNvSpPr txBox="1"/>
          <p:nvPr>
            <p:ph type="title"/>
          </p:nvPr>
        </p:nvSpPr>
        <p:spPr>
          <a:xfrm>
            <a:off x="457200" y="3736428"/>
            <a:ext cx="8252882" cy="44597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2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5"/>
          <p:cNvSpPr/>
          <p:nvPr>
            <p:ph idx="2" type="pic"/>
          </p:nvPr>
        </p:nvSpPr>
        <p:spPr>
          <a:xfrm>
            <a:off x="457200" y="349759"/>
            <a:ext cx="8252883" cy="3386669"/>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rgbClr val="58B7DD"/>
              </a:buClr>
              <a:buSzPts val="2400"/>
              <a:buFont typeface="Arial"/>
              <a:buNone/>
              <a:defRPr b="0" i="0" sz="2400" u="none" cap="none" strike="noStrike">
                <a:solidFill>
                  <a:schemeClr val="dk1"/>
                </a:solidFill>
                <a:latin typeface="Trebuchet MS"/>
                <a:ea typeface="Trebuchet MS"/>
                <a:cs typeface="Trebuchet MS"/>
                <a:sym typeface="Trebuchet MS"/>
              </a:defRPr>
            </a:lvl1pPr>
            <a:lvl2pPr lvl="1" marR="0" rtl="0" algn="l">
              <a:spcBef>
                <a:spcPts val="560"/>
              </a:spcBef>
              <a:spcAft>
                <a:spcPts val="0"/>
              </a:spcAft>
              <a:buClr>
                <a:srgbClr val="58B7DD"/>
              </a:buClr>
              <a:buSzPts val="2800"/>
              <a:buFont typeface="Arial"/>
              <a:buNone/>
              <a:defRPr b="0" i="0" sz="2800" u="none" cap="none" strike="noStrike">
                <a:solidFill>
                  <a:schemeClr val="dk1"/>
                </a:solidFill>
                <a:latin typeface="Trebuchet MS"/>
                <a:ea typeface="Trebuchet MS"/>
                <a:cs typeface="Trebuchet MS"/>
                <a:sym typeface="Trebuchet MS"/>
              </a:defRPr>
            </a:lvl2pPr>
            <a:lvl3pPr lvl="2" marR="0" rtl="0" algn="l">
              <a:spcBef>
                <a:spcPts val="480"/>
              </a:spcBef>
              <a:spcAft>
                <a:spcPts val="0"/>
              </a:spcAft>
              <a:buClr>
                <a:srgbClr val="58B7DD"/>
              </a:buClr>
              <a:buSzPts val="2400"/>
              <a:buFont typeface="Arial"/>
              <a:buNone/>
              <a:defRPr b="0" i="0" sz="2400" u="none" cap="none" strike="noStrike">
                <a:solidFill>
                  <a:schemeClr val="dk1"/>
                </a:solidFill>
                <a:latin typeface="Trebuchet MS"/>
                <a:ea typeface="Trebuchet MS"/>
                <a:cs typeface="Trebuchet MS"/>
                <a:sym typeface="Trebuchet MS"/>
              </a:defRPr>
            </a:lvl3pPr>
            <a:lvl4pPr lvl="3" marR="0" rtl="0" algn="l">
              <a:spcBef>
                <a:spcPts val="400"/>
              </a:spcBef>
              <a:spcAft>
                <a:spcPts val="0"/>
              </a:spcAft>
              <a:buClr>
                <a:srgbClr val="58B7DD"/>
              </a:buClr>
              <a:buSzPts val="2000"/>
              <a:buFont typeface="Arial"/>
              <a:buNone/>
              <a:defRPr b="0" i="0" sz="2000" u="none" cap="none" strike="noStrike">
                <a:solidFill>
                  <a:schemeClr val="dk1"/>
                </a:solidFill>
                <a:latin typeface="Trebuchet MS"/>
                <a:ea typeface="Trebuchet MS"/>
                <a:cs typeface="Trebuchet MS"/>
                <a:sym typeface="Trebuchet MS"/>
              </a:defRPr>
            </a:lvl4pPr>
            <a:lvl5pPr lvl="4" marR="0" rtl="0" algn="l">
              <a:spcBef>
                <a:spcPts val="400"/>
              </a:spcBef>
              <a:spcAft>
                <a:spcPts val="0"/>
              </a:spcAft>
              <a:buClr>
                <a:srgbClr val="58B7DD"/>
              </a:buClr>
              <a:buSzPts val="2000"/>
              <a:buFont typeface="Arial"/>
              <a:buNone/>
              <a:defRPr b="0" i="0" sz="2000" u="none" cap="none" strike="noStrike">
                <a:solidFill>
                  <a:schemeClr val="dk1"/>
                </a:solidFill>
                <a:latin typeface="Trebuchet MS"/>
                <a:ea typeface="Trebuchet MS"/>
                <a:cs typeface="Trebuchet MS"/>
                <a:sym typeface="Trebuchet MS"/>
              </a:defRPr>
            </a:lvl5pPr>
            <a:lvl6pPr lvl="5" marR="0" rtl="0" algn="l">
              <a:spcBef>
                <a:spcPts val="400"/>
              </a:spcBef>
              <a:spcAft>
                <a:spcPts val="0"/>
              </a:spcAft>
              <a:buClr>
                <a:schemeClr val="accent1"/>
              </a:buClr>
              <a:buSzPts val="2000"/>
              <a:buFont typeface="Arial"/>
              <a:buNone/>
              <a:defRPr b="0" i="0" sz="2000" u="none" cap="none" strike="noStrike">
                <a:solidFill>
                  <a:schemeClr val="dk1"/>
                </a:solidFill>
                <a:latin typeface="Trebuchet MS"/>
                <a:ea typeface="Trebuchet MS"/>
                <a:cs typeface="Trebuchet MS"/>
                <a:sym typeface="Trebuchet MS"/>
              </a:defRPr>
            </a:lvl6pPr>
            <a:lvl7pPr lvl="6" marR="0" rtl="0" algn="l">
              <a:spcBef>
                <a:spcPts val="400"/>
              </a:spcBef>
              <a:spcAft>
                <a:spcPts val="0"/>
              </a:spcAft>
              <a:buClr>
                <a:schemeClr val="accent2"/>
              </a:buClr>
              <a:buSzPts val="2000"/>
              <a:buFont typeface="Arial"/>
              <a:buNone/>
              <a:defRPr b="0" i="0" sz="2000" u="none" cap="none" strike="noStrike">
                <a:solidFill>
                  <a:schemeClr val="dk1"/>
                </a:solidFill>
                <a:latin typeface="Trebuchet MS"/>
                <a:ea typeface="Trebuchet MS"/>
                <a:cs typeface="Trebuchet MS"/>
                <a:sym typeface="Trebuchet MS"/>
              </a:defRPr>
            </a:lvl7pPr>
            <a:lvl8pPr lvl="7" marR="0" rtl="0" algn="l">
              <a:spcBef>
                <a:spcPts val="400"/>
              </a:spcBef>
              <a:spcAft>
                <a:spcPts val="0"/>
              </a:spcAft>
              <a:buClr>
                <a:schemeClr val="accent3"/>
              </a:buClr>
              <a:buSzPts val="2000"/>
              <a:buFont typeface="Arial"/>
              <a:buNone/>
              <a:defRPr b="0" i="0" sz="2000" u="none" cap="none" strike="noStrike">
                <a:solidFill>
                  <a:schemeClr val="dk1"/>
                </a:solidFill>
                <a:latin typeface="Trebuchet MS"/>
                <a:ea typeface="Trebuchet MS"/>
                <a:cs typeface="Trebuchet MS"/>
                <a:sym typeface="Trebuchet MS"/>
              </a:defRPr>
            </a:lvl8pPr>
            <a:lvl9pPr lvl="8" marR="0" rtl="0" algn="l">
              <a:spcBef>
                <a:spcPts val="400"/>
              </a:spcBef>
              <a:spcAft>
                <a:spcPts val="0"/>
              </a:spcAft>
              <a:buClr>
                <a:schemeClr val="accent4"/>
              </a:buClr>
              <a:buSzPts val="20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151" name="Google Shape;151;p35"/>
          <p:cNvSpPr txBox="1"/>
          <p:nvPr>
            <p:ph idx="1" type="body"/>
          </p:nvPr>
        </p:nvSpPr>
        <p:spPr>
          <a:xfrm>
            <a:off x="457200" y="4186970"/>
            <a:ext cx="8252882" cy="459486"/>
          </a:xfrm>
          <a:prstGeom prst="rect">
            <a:avLst/>
          </a:prstGeom>
          <a:noFill/>
          <a:ln>
            <a:noFill/>
          </a:ln>
        </p:spPr>
        <p:txBody>
          <a:bodyPr anchorCtr="0" anchor="t" bIns="45700" lIns="91425" spcFirstLastPara="1" rIns="91425" wrap="square" tIns="45700">
            <a:noAutofit/>
          </a:bodyPr>
          <a:lstStyle>
            <a:lvl1pPr indent="-228600" lvl="0" marL="457200" algn="ctr">
              <a:spcBef>
                <a:spcPts val="320"/>
              </a:spcBef>
              <a:spcAft>
                <a:spcPts val="0"/>
              </a:spcAft>
              <a:buSzPts val="1600"/>
              <a:buNone/>
              <a:defRPr sz="1600">
                <a:solidFill>
                  <a:srgbClr val="58B7DD"/>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152" name="Google Shape;152;p35"/>
          <p:cNvSpPr txBox="1"/>
          <p:nvPr>
            <p:ph idx="12" type="sldNum"/>
          </p:nvPr>
        </p:nvSpPr>
        <p:spPr>
          <a:xfrm>
            <a:off x="6553200" y="4572000"/>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showMasterSp="0">
  <p:cSld name="1_Blank">
    <p:spTree>
      <p:nvGrpSpPr>
        <p:cNvPr id="153" name="Shape 153"/>
        <p:cNvGrpSpPr/>
        <p:nvPr/>
      </p:nvGrpSpPr>
      <p:grpSpPr>
        <a:xfrm>
          <a:off x="0" y="0"/>
          <a:ext cx="0" cy="0"/>
          <a:chOff x="0" y="0"/>
          <a:chExt cx="0" cy="0"/>
        </a:xfrm>
      </p:grpSpPr>
      <p:sp>
        <p:nvSpPr>
          <p:cNvPr id="154" name="Google Shape;154;p36"/>
          <p:cNvSpPr txBox="1"/>
          <p:nvPr>
            <p:ph idx="12" type="sldNum"/>
          </p:nvPr>
        </p:nvSpPr>
        <p:spPr>
          <a:xfrm>
            <a:off x="6553200" y="4572000"/>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0" Type="http://schemas.openxmlformats.org/officeDocument/2006/relationships/slideLayout" Target="../slideLayouts/slideLayout33.xml"/><Relationship Id="rId1" Type="http://schemas.openxmlformats.org/officeDocument/2006/relationships/image" Target="../media/image4.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81818"/>
              </a:buClr>
              <a:buSzPts val="2600"/>
              <a:buFont typeface="Helvetica Neue"/>
              <a:buNone/>
              <a:defRPr b="1" sz="2600">
                <a:solidFill>
                  <a:srgbClr val="181818"/>
                </a:solidFill>
                <a:latin typeface="Helvetica Neue"/>
                <a:ea typeface="Helvetica Neue"/>
                <a:cs typeface="Helvetica Neue"/>
                <a:sym typeface="Helvetica Neue"/>
              </a:defRPr>
            </a:lvl1pPr>
            <a:lvl2pPr lvl="1" rtl="0">
              <a:spcBef>
                <a:spcPts val="0"/>
              </a:spcBef>
              <a:spcAft>
                <a:spcPts val="0"/>
              </a:spcAft>
              <a:buSzPts val="2600"/>
              <a:buFont typeface="Titillium Web"/>
              <a:buNone/>
              <a:defRPr b="1" sz="2600">
                <a:latin typeface="Titillium Web"/>
                <a:ea typeface="Titillium Web"/>
                <a:cs typeface="Titillium Web"/>
                <a:sym typeface="Titillium Web"/>
              </a:defRPr>
            </a:lvl2pPr>
            <a:lvl3pPr lvl="2" rtl="0">
              <a:spcBef>
                <a:spcPts val="0"/>
              </a:spcBef>
              <a:spcAft>
                <a:spcPts val="0"/>
              </a:spcAft>
              <a:buSzPts val="2600"/>
              <a:buFont typeface="Titillium Web"/>
              <a:buNone/>
              <a:defRPr b="1" sz="2600">
                <a:latin typeface="Titillium Web"/>
                <a:ea typeface="Titillium Web"/>
                <a:cs typeface="Titillium Web"/>
                <a:sym typeface="Titillium Web"/>
              </a:defRPr>
            </a:lvl3pPr>
            <a:lvl4pPr lvl="3" rtl="0">
              <a:spcBef>
                <a:spcPts val="0"/>
              </a:spcBef>
              <a:spcAft>
                <a:spcPts val="0"/>
              </a:spcAft>
              <a:buSzPts val="2600"/>
              <a:buFont typeface="Titillium Web"/>
              <a:buNone/>
              <a:defRPr b="1" sz="2600">
                <a:latin typeface="Titillium Web"/>
                <a:ea typeface="Titillium Web"/>
                <a:cs typeface="Titillium Web"/>
                <a:sym typeface="Titillium Web"/>
              </a:defRPr>
            </a:lvl4pPr>
            <a:lvl5pPr lvl="4" rtl="0">
              <a:spcBef>
                <a:spcPts val="0"/>
              </a:spcBef>
              <a:spcAft>
                <a:spcPts val="0"/>
              </a:spcAft>
              <a:buSzPts val="2600"/>
              <a:buFont typeface="Titillium Web"/>
              <a:buNone/>
              <a:defRPr b="1" sz="2600">
                <a:latin typeface="Titillium Web"/>
                <a:ea typeface="Titillium Web"/>
                <a:cs typeface="Titillium Web"/>
                <a:sym typeface="Titillium Web"/>
              </a:defRPr>
            </a:lvl5pPr>
            <a:lvl6pPr lvl="5" rtl="0">
              <a:spcBef>
                <a:spcPts val="0"/>
              </a:spcBef>
              <a:spcAft>
                <a:spcPts val="0"/>
              </a:spcAft>
              <a:buSzPts val="2600"/>
              <a:buFont typeface="Titillium Web"/>
              <a:buNone/>
              <a:defRPr b="1" sz="2600">
                <a:latin typeface="Titillium Web"/>
                <a:ea typeface="Titillium Web"/>
                <a:cs typeface="Titillium Web"/>
                <a:sym typeface="Titillium Web"/>
              </a:defRPr>
            </a:lvl6pPr>
            <a:lvl7pPr lvl="6" rtl="0">
              <a:spcBef>
                <a:spcPts val="0"/>
              </a:spcBef>
              <a:spcAft>
                <a:spcPts val="0"/>
              </a:spcAft>
              <a:buSzPts val="2600"/>
              <a:buFont typeface="Titillium Web"/>
              <a:buNone/>
              <a:defRPr b="1" sz="2600">
                <a:latin typeface="Titillium Web"/>
                <a:ea typeface="Titillium Web"/>
                <a:cs typeface="Titillium Web"/>
                <a:sym typeface="Titillium Web"/>
              </a:defRPr>
            </a:lvl7pPr>
            <a:lvl8pPr lvl="7" rtl="0">
              <a:spcBef>
                <a:spcPts val="0"/>
              </a:spcBef>
              <a:spcAft>
                <a:spcPts val="0"/>
              </a:spcAft>
              <a:buSzPts val="2600"/>
              <a:buFont typeface="Titillium Web"/>
              <a:buNone/>
              <a:defRPr b="1" sz="2600">
                <a:latin typeface="Titillium Web"/>
                <a:ea typeface="Titillium Web"/>
                <a:cs typeface="Titillium Web"/>
                <a:sym typeface="Titillium Web"/>
              </a:defRPr>
            </a:lvl8pPr>
            <a:lvl9pPr lvl="8" rtl="0">
              <a:spcBef>
                <a:spcPts val="0"/>
              </a:spcBef>
              <a:spcAft>
                <a:spcPts val="0"/>
              </a:spcAft>
              <a:buSzPts val="2600"/>
              <a:buFont typeface="Titillium Web"/>
              <a:buNone/>
              <a:defRPr b="1" sz="2600">
                <a:latin typeface="Titillium Web"/>
                <a:ea typeface="Titillium Web"/>
                <a:cs typeface="Titillium Web"/>
                <a:sym typeface="Titillium Web"/>
              </a:defRPr>
            </a:lvl9pPr>
          </a:lstStyle>
          <a:p/>
        </p:txBody>
      </p:sp>
      <p:sp>
        <p:nvSpPr>
          <p:cNvPr id="52" name="Google Shape;52;p13"/>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noAutofit/>
          </a:bodyPr>
          <a:lstStyle>
            <a:lvl1pPr indent="-342900" lvl="0" marL="457200" rtl="0">
              <a:spcBef>
                <a:spcPts val="60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1pPr>
            <a:lvl2pPr indent="-342900" lvl="1" marL="9144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2pPr>
            <a:lvl3pPr indent="-342900" lvl="2" marL="13716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3pPr>
            <a:lvl4pPr indent="-342900" lvl="3" marL="18288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4pPr>
            <a:lvl5pPr indent="-342900" lvl="4" marL="22860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5pPr>
            <a:lvl6pPr indent="-342900" lvl="5" marL="27432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6pPr>
            <a:lvl7pPr indent="-342900" lvl="6" marL="32004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7pPr>
            <a:lvl8pPr indent="-342900" lvl="7" marL="36576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8pPr>
            <a:lvl9pPr indent="-342900" lvl="8" marL="4114800" rtl="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9pPr>
          </a:lstStyle>
          <a:p/>
        </p:txBody>
      </p:sp>
      <p:sp>
        <p:nvSpPr>
          <p:cNvPr id="53" name="Google Shape;53;p13"/>
          <p:cNvSpPr/>
          <p:nvPr/>
        </p:nvSpPr>
        <p:spPr>
          <a:xfrm flipH="1">
            <a:off x="8575069" y="4574175"/>
            <a:ext cx="569400" cy="569400"/>
          </a:xfrm>
          <a:prstGeom prst="rtTriangle">
            <a:avLst/>
          </a:prstGeom>
          <a:solidFill>
            <a:srgbClr val="8839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4" name="Shape 114"/>
        <p:cNvGrpSpPr/>
        <p:nvPr/>
      </p:nvGrpSpPr>
      <p:grpSpPr>
        <a:xfrm>
          <a:off x="0" y="0"/>
          <a:ext cx="0" cy="0"/>
          <a:chOff x="0" y="0"/>
          <a:chExt cx="0" cy="0"/>
        </a:xfrm>
      </p:grpSpPr>
      <p:pic>
        <p:nvPicPr>
          <p:cNvPr descr="footers4.png" id="115" name="Google Shape;115;p27"/>
          <p:cNvPicPr preferRelativeResize="0"/>
          <p:nvPr/>
        </p:nvPicPr>
        <p:blipFill rotWithShape="1">
          <a:blip r:embed="rId1">
            <a:alphaModFix/>
          </a:blip>
          <a:srcRect b="0" l="0" r="0" t="0"/>
          <a:stretch/>
        </p:blipFill>
        <p:spPr>
          <a:xfrm>
            <a:off x="0" y="4229100"/>
            <a:ext cx="9144000" cy="914400"/>
          </a:xfrm>
          <a:prstGeom prst="rect">
            <a:avLst/>
          </a:prstGeom>
          <a:noFill/>
          <a:ln>
            <a:noFill/>
          </a:ln>
        </p:spPr>
      </p:pic>
      <p:sp>
        <p:nvSpPr>
          <p:cNvPr id="116" name="Google Shape;116;p27"/>
          <p:cNvSpPr txBox="1"/>
          <p:nvPr>
            <p:ph idx="1" type="body"/>
          </p:nvPr>
        </p:nvSpPr>
        <p:spPr>
          <a:xfrm>
            <a:off x="457200" y="1309688"/>
            <a:ext cx="8229600" cy="3159837"/>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rgbClr val="58B7DD"/>
              </a:buClr>
              <a:buSzPts val="2200"/>
              <a:buFont typeface="Arial"/>
              <a:buChar char="•"/>
              <a:defRPr b="0" i="0" sz="2200" u="none" cap="none" strike="noStrike">
                <a:solidFill>
                  <a:schemeClr val="dk1"/>
                </a:solidFill>
                <a:latin typeface="Trebuchet MS"/>
                <a:ea typeface="Trebuchet MS"/>
                <a:cs typeface="Trebuchet MS"/>
                <a:sym typeface="Trebuchet MS"/>
              </a:defRPr>
            </a:lvl1pPr>
            <a:lvl2pPr indent="-355600" lvl="1" marL="914400" marR="0" rtl="0" algn="l">
              <a:spcBef>
                <a:spcPts val="400"/>
              </a:spcBef>
              <a:spcAft>
                <a:spcPts val="0"/>
              </a:spcAft>
              <a:buClr>
                <a:srgbClr val="58B7DD"/>
              </a:buClr>
              <a:buSzPts val="2000"/>
              <a:buFont typeface="Arial"/>
              <a:buChar char="•"/>
              <a:defRPr b="0" i="0" sz="2000" u="none" cap="none" strike="noStrike">
                <a:solidFill>
                  <a:schemeClr val="dk1"/>
                </a:solidFill>
                <a:latin typeface="Trebuchet MS"/>
                <a:ea typeface="Trebuchet MS"/>
                <a:cs typeface="Trebuchet MS"/>
                <a:sym typeface="Trebuchet MS"/>
              </a:defRPr>
            </a:lvl2pPr>
            <a:lvl3pPr indent="-342900" lvl="2" marL="1371600" marR="0" rtl="0" algn="l">
              <a:spcBef>
                <a:spcPts val="360"/>
              </a:spcBef>
              <a:spcAft>
                <a:spcPts val="0"/>
              </a:spcAft>
              <a:buClr>
                <a:srgbClr val="58B7DD"/>
              </a:buClr>
              <a:buSzPts val="1800"/>
              <a:buFont typeface="Arial"/>
              <a:buChar char="•"/>
              <a:defRPr b="0" i="0" sz="1800" u="none" cap="none" strike="noStrike">
                <a:solidFill>
                  <a:schemeClr val="dk1"/>
                </a:solidFill>
                <a:latin typeface="Trebuchet MS"/>
                <a:ea typeface="Trebuchet MS"/>
                <a:cs typeface="Trebuchet MS"/>
                <a:sym typeface="Trebuchet MS"/>
              </a:defRPr>
            </a:lvl3pPr>
            <a:lvl4pPr indent="-330200" lvl="3" marL="1828800" marR="0" rtl="0" algn="l">
              <a:spcBef>
                <a:spcPts val="320"/>
              </a:spcBef>
              <a:spcAft>
                <a:spcPts val="0"/>
              </a:spcAft>
              <a:buClr>
                <a:srgbClr val="58B7DD"/>
              </a:buClr>
              <a:buSzPts val="1600"/>
              <a:buFont typeface="Arial"/>
              <a:buChar char="•"/>
              <a:defRPr b="0" i="0" sz="1600" u="none" cap="none" strike="noStrike">
                <a:solidFill>
                  <a:schemeClr val="dk1"/>
                </a:solidFill>
                <a:latin typeface="Trebuchet MS"/>
                <a:ea typeface="Trebuchet MS"/>
                <a:cs typeface="Trebuchet MS"/>
                <a:sym typeface="Trebuchet MS"/>
              </a:defRPr>
            </a:lvl4pPr>
            <a:lvl5pPr indent="-317500" lvl="4" marL="2286000" marR="0" rtl="0" algn="l">
              <a:spcBef>
                <a:spcPts val="280"/>
              </a:spcBef>
              <a:spcAft>
                <a:spcPts val="0"/>
              </a:spcAft>
              <a:buClr>
                <a:srgbClr val="58B7DD"/>
              </a:buClr>
              <a:buSzPts val="1400"/>
              <a:buFont typeface="Arial"/>
              <a:buChar char="•"/>
              <a:defRPr b="0" i="0" sz="1400" u="none" cap="none" strike="noStrike">
                <a:solidFill>
                  <a:schemeClr val="dk1"/>
                </a:solidFill>
                <a:latin typeface="Trebuchet MS"/>
                <a:ea typeface="Trebuchet MS"/>
                <a:cs typeface="Trebuchet MS"/>
                <a:sym typeface="Trebuchet MS"/>
              </a:defRPr>
            </a:lvl5pPr>
            <a:lvl6pPr indent="-317500" lvl="5" marL="2743200" marR="0" rtl="0" algn="l">
              <a:spcBef>
                <a:spcPts val="280"/>
              </a:spcBef>
              <a:spcAft>
                <a:spcPts val="0"/>
              </a:spcAft>
              <a:buClr>
                <a:schemeClr val="accent1"/>
              </a:buClr>
              <a:buSzPts val="1400"/>
              <a:buFont typeface="Arial"/>
              <a:buChar char="•"/>
              <a:defRPr b="0" i="0" sz="1400" u="none" cap="none" strike="noStrike">
                <a:solidFill>
                  <a:schemeClr val="dk1"/>
                </a:solidFill>
                <a:latin typeface="Trebuchet MS"/>
                <a:ea typeface="Trebuchet MS"/>
                <a:cs typeface="Trebuchet MS"/>
                <a:sym typeface="Trebuchet MS"/>
              </a:defRPr>
            </a:lvl6pPr>
            <a:lvl7pPr indent="-317500" lvl="6" marL="3200400" marR="0" rtl="0" algn="l">
              <a:spcBef>
                <a:spcPts val="280"/>
              </a:spcBef>
              <a:spcAft>
                <a:spcPts val="0"/>
              </a:spcAft>
              <a:buClr>
                <a:schemeClr val="accent2"/>
              </a:buClr>
              <a:buSzPts val="1400"/>
              <a:buFont typeface="Arial"/>
              <a:buChar char="•"/>
              <a:defRPr b="0" i="0" sz="1400" u="none" cap="none" strike="noStrike">
                <a:solidFill>
                  <a:schemeClr val="dk1"/>
                </a:solidFill>
                <a:latin typeface="Trebuchet MS"/>
                <a:ea typeface="Trebuchet MS"/>
                <a:cs typeface="Trebuchet MS"/>
                <a:sym typeface="Trebuchet MS"/>
              </a:defRPr>
            </a:lvl7pPr>
            <a:lvl8pPr indent="-317500" lvl="7" marL="3657600" marR="0" rtl="0" algn="l">
              <a:spcBef>
                <a:spcPts val="280"/>
              </a:spcBef>
              <a:spcAft>
                <a:spcPts val="0"/>
              </a:spcAft>
              <a:buClr>
                <a:schemeClr val="accent3"/>
              </a:buClr>
              <a:buSzPts val="1400"/>
              <a:buFont typeface="Arial"/>
              <a:buChar char="•"/>
              <a:defRPr b="0" i="0" sz="1400" u="none" cap="none" strike="noStrike">
                <a:solidFill>
                  <a:schemeClr val="dk1"/>
                </a:solidFill>
                <a:latin typeface="Trebuchet MS"/>
                <a:ea typeface="Trebuchet MS"/>
                <a:cs typeface="Trebuchet MS"/>
                <a:sym typeface="Trebuchet MS"/>
              </a:defRPr>
            </a:lvl8pPr>
            <a:lvl9pPr indent="-317500" lvl="8" marL="4114800" marR="0" rtl="0" algn="l">
              <a:spcBef>
                <a:spcPts val="280"/>
              </a:spcBef>
              <a:spcAft>
                <a:spcPts val="0"/>
              </a:spcAft>
              <a:buClr>
                <a:schemeClr val="accent4"/>
              </a:buClr>
              <a:buSzPts val="1400"/>
              <a:buFont typeface="Arial"/>
              <a:buChar char="•"/>
              <a:defRPr b="0" i="0" sz="1400" u="none" cap="none" strike="noStrike">
                <a:solidFill>
                  <a:schemeClr val="dk1"/>
                </a:solidFill>
                <a:latin typeface="Trebuchet MS"/>
                <a:ea typeface="Trebuchet MS"/>
                <a:cs typeface="Trebuchet MS"/>
                <a:sym typeface="Trebuchet MS"/>
              </a:defRPr>
            </a:lvl9pPr>
          </a:lstStyle>
          <a:p/>
        </p:txBody>
      </p:sp>
      <p:sp>
        <p:nvSpPr>
          <p:cNvPr id="117" name="Google Shape;117;p27"/>
          <p:cNvSpPr txBox="1"/>
          <p:nvPr>
            <p:ph type="title"/>
          </p:nvPr>
        </p:nvSpPr>
        <p:spPr>
          <a:xfrm>
            <a:off x="457200" y="273844"/>
            <a:ext cx="8229600" cy="99417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2800" u="none" cap="none" strike="noStrike">
                <a:solidFill>
                  <a:srgbClr val="FCAF17"/>
                </a:solidFill>
                <a:latin typeface="Trebuchet MS"/>
                <a:ea typeface="Trebuchet MS"/>
                <a:cs typeface="Trebuchet MS"/>
                <a:sym typeface="Trebuchet MS"/>
              </a:defRPr>
            </a:lvl1pPr>
            <a:lvl2pPr lvl="1" marR="0" rtl="0" algn="l">
              <a:spcBef>
                <a:spcPts val="0"/>
              </a:spcBef>
              <a:spcAft>
                <a:spcPts val="0"/>
              </a:spcAft>
              <a:buSzPts val="1400"/>
              <a:buNone/>
              <a:defRPr b="0" i="0" sz="2800" u="none" cap="none" strike="noStrike">
                <a:solidFill>
                  <a:srgbClr val="FCAF17"/>
                </a:solidFill>
                <a:latin typeface="Trebuchet MS"/>
                <a:ea typeface="Trebuchet MS"/>
                <a:cs typeface="Trebuchet MS"/>
                <a:sym typeface="Trebuchet MS"/>
              </a:defRPr>
            </a:lvl2pPr>
            <a:lvl3pPr lvl="2" marR="0" rtl="0" algn="l">
              <a:spcBef>
                <a:spcPts val="0"/>
              </a:spcBef>
              <a:spcAft>
                <a:spcPts val="0"/>
              </a:spcAft>
              <a:buSzPts val="1400"/>
              <a:buNone/>
              <a:defRPr b="0" i="0" sz="2800" u="none" cap="none" strike="noStrike">
                <a:solidFill>
                  <a:srgbClr val="FCAF17"/>
                </a:solidFill>
                <a:latin typeface="Trebuchet MS"/>
                <a:ea typeface="Trebuchet MS"/>
                <a:cs typeface="Trebuchet MS"/>
                <a:sym typeface="Trebuchet MS"/>
              </a:defRPr>
            </a:lvl3pPr>
            <a:lvl4pPr lvl="3" marR="0" rtl="0" algn="l">
              <a:spcBef>
                <a:spcPts val="0"/>
              </a:spcBef>
              <a:spcAft>
                <a:spcPts val="0"/>
              </a:spcAft>
              <a:buSzPts val="1400"/>
              <a:buNone/>
              <a:defRPr b="0" i="0" sz="2800" u="none" cap="none" strike="noStrike">
                <a:solidFill>
                  <a:srgbClr val="FCAF17"/>
                </a:solidFill>
                <a:latin typeface="Trebuchet MS"/>
                <a:ea typeface="Trebuchet MS"/>
                <a:cs typeface="Trebuchet MS"/>
                <a:sym typeface="Trebuchet MS"/>
              </a:defRPr>
            </a:lvl4pPr>
            <a:lvl5pPr lvl="4" marR="0" rtl="0" algn="l">
              <a:spcBef>
                <a:spcPts val="0"/>
              </a:spcBef>
              <a:spcAft>
                <a:spcPts val="0"/>
              </a:spcAft>
              <a:buSzPts val="1400"/>
              <a:buNone/>
              <a:defRPr b="0" i="0" sz="2800" u="none" cap="none" strike="noStrike">
                <a:solidFill>
                  <a:srgbClr val="FCAF17"/>
                </a:solidFill>
                <a:latin typeface="Trebuchet MS"/>
                <a:ea typeface="Trebuchet MS"/>
                <a:cs typeface="Trebuchet MS"/>
                <a:sym typeface="Trebuchet MS"/>
              </a:defRPr>
            </a:lvl5pPr>
            <a:lvl6pPr lvl="5" marR="0" rtl="0" algn="l">
              <a:spcBef>
                <a:spcPts val="0"/>
              </a:spcBef>
              <a:spcAft>
                <a:spcPts val="0"/>
              </a:spcAft>
              <a:buSzPts val="1400"/>
              <a:buNone/>
              <a:defRPr b="0" i="0" sz="2800" u="none" cap="none" strike="noStrike">
                <a:solidFill>
                  <a:srgbClr val="FCAF17"/>
                </a:solidFill>
                <a:latin typeface="Trebuchet MS"/>
                <a:ea typeface="Trebuchet MS"/>
                <a:cs typeface="Trebuchet MS"/>
                <a:sym typeface="Trebuchet MS"/>
              </a:defRPr>
            </a:lvl6pPr>
            <a:lvl7pPr lvl="6" marR="0" rtl="0" algn="l">
              <a:spcBef>
                <a:spcPts val="0"/>
              </a:spcBef>
              <a:spcAft>
                <a:spcPts val="0"/>
              </a:spcAft>
              <a:buSzPts val="1400"/>
              <a:buNone/>
              <a:defRPr b="0" i="0" sz="2800" u="none" cap="none" strike="noStrike">
                <a:solidFill>
                  <a:srgbClr val="FCAF17"/>
                </a:solidFill>
                <a:latin typeface="Trebuchet MS"/>
                <a:ea typeface="Trebuchet MS"/>
                <a:cs typeface="Trebuchet MS"/>
                <a:sym typeface="Trebuchet MS"/>
              </a:defRPr>
            </a:lvl7pPr>
            <a:lvl8pPr lvl="7" marR="0" rtl="0" algn="l">
              <a:spcBef>
                <a:spcPts val="0"/>
              </a:spcBef>
              <a:spcAft>
                <a:spcPts val="0"/>
              </a:spcAft>
              <a:buSzPts val="1400"/>
              <a:buNone/>
              <a:defRPr b="0" i="0" sz="2800" u="none" cap="none" strike="noStrike">
                <a:solidFill>
                  <a:srgbClr val="FCAF17"/>
                </a:solidFill>
                <a:latin typeface="Trebuchet MS"/>
                <a:ea typeface="Trebuchet MS"/>
                <a:cs typeface="Trebuchet MS"/>
                <a:sym typeface="Trebuchet MS"/>
              </a:defRPr>
            </a:lvl8pPr>
            <a:lvl9pPr lvl="8" marR="0" rtl="0" algn="l">
              <a:spcBef>
                <a:spcPts val="0"/>
              </a:spcBef>
              <a:spcAft>
                <a:spcPts val="0"/>
              </a:spcAft>
              <a:buSzPts val="1400"/>
              <a:buNone/>
              <a:defRPr b="0" i="0" sz="2800" u="none" cap="none" strike="noStrike">
                <a:solidFill>
                  <a:srgbClr val="FCAF17"/>
                </a:solidFill>
                <a:latin typeface="Trebuchet MS"/>
                <a:ea typeface="Trebuchet MS"/>
                <a:cs typeface="Trebuchet MS"/>
                <a:sym typeface="Trebuchet MS"/>
              </a:defRPr>
            </a:lvl9pPr>
          </a:lstStyle>
          <a:p/>
        </p:txBody>
      </p:sp>
      <p:sp>
        <p:nvSpPr>
          <p:cNvPr id="118" name="Google Shape;118;p27"/>
          <p:cNvSpPr txBox="1"/>
          <p:nvPr>
            <p:ph idx="12" type="sldNum"/>
          </p:nvPr>
        </p:nvSpPr>
        <p:spPr>
          <a:xfrm>
            <a:off x="6553200" y="4572000"/>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800" u="none" cap="none" strike="noStrike">
                <a:solidFill>
                  <a:srgbClr val="888990"/>
                </a:solidFill>
                <a:latin typeface="Trebuchet MS"/>
                <a:ea typeface="Trebuchet MS"/>
                <a:cs typeface="Trebuchet MS"/>
                <a:sym typeface="Trebuchet MS"/>
              </a:defRPr>
            </a:lvl1pPr>
            <a:lvl2pPr indent="0" lvl="1" marL="0" marR="0" rtl="0" algn="r">
              <a:spcBef>
                <a:spcPts val="0"/>
              </a:spcBef>
              <a:spcAft>
                <a:spcPts val="0"/>
              </a:spcAft>
              <a:buNone/>
              <a:defRPr b="0" i="0" sz="800" u="none" cap="none" strike="noStrike">
                <a:solidFill>
                  <a:srgbClr val="888990"/>
                </a:solidFill>
                <a:latin typeface="Trebuchet MS"/>
                <a:ea typeface="Trebuchet MS"/>
                <a:cs typeface="Trebuchet MS"/>
                <a:sym typeface="Trebuchet MS"/>
              </a:defRPr>
            </a:lvl2pPr>
            <a:lvl3pPr indent="0" lvl="2" marL="0" marR="0" rtl="0" algn="r">
              <a:spcBef>
                <a:spcPts val="0"/>
              </a:spcBef>
              <a:spcAft>
                <a:spcPts val="0"/>
              </a:spcAft>
              <a:buNone/>
              <a:defRPr b="0" i="0" sz="800" u="none" cap="none" strike="noStrike">
                <a:solidFill>
                  <a:srgbClr val="888990"/>
                </a:solidFill>
                <a:latin typeface="Trebuchet MS"/>
                <a:ea typeface="Trebuchet MS"/>
                <a:cs typeface="Trebuchet MS"/>
                <a:sym typeface="Trebuchet MS"/>
              </a:defRPr>
            </a:lvl3pPr>
            <a:lvl4pPr indent="0" lvl="3" marL="0" marR="0" rtl="0" algn="r">
              <a:spcBef>
                <a:spcPts val="0"/>
              </a:spcBef>
              <a:spcAft>
                <a:spcPts val="0"/>
              </a:spcAft>
              <a:buNone/>
              <a:defRPr b="0" i="0" sz="800" u="none" cap="none" strike="noStrike">
                <a:solidFill>
                  <a:srgbClr val="888990"/>
                </a:solidFill>
                <a:latin typeface="Trebuchet MS"/>
                <a:ea typeface="Trebuchet MS"/>
                <a:cs typeface="Trebuchet MS"/>
                <a:sym typeface="Trebuchet MS"/>
              </a:defRPr>
            </a:lvl4pPr>
            <a:lvl5pPr indent="0" lvl="4" marL="0" marR="0" rtl="0" algn="r">
              <a:spcBef>
                <a:spcPts val="0"/>
              </a:spcBef>
              <a:spcAft>
                <a:spcPts val="0"/>
              </a:spcAft>
              <a:buNone/>
              <a:defRPr b="0" i="0" sz="800" u="none" cap="none" strike="noStrike">
                <a:solidFill>
                  <a:srgbClr val="888990"/>
                </a:solidFill>
                <a:latin typeface="Trebuchet MS"/>
                <a:ea typeface="Trebuchet MS"/>
                <a:cs typeface="Trebuchet MS"/>
                <a:sym typeface="Trebuchet MS"/>
              </a:defRPr>
            </a:lvl5pPr>
            <a:lvl6pPr indent="0" lvl="5" marL="0" marR="0" rtl="0" algn="r">
              <a:spcBef>
                <a:spcPts val="0"/>
              </a:spcBef>
              <a:spcAft>
                <a:spcPts val="0"/>
              </a:spcAft>
              <a:buNone/>
              <a:defRPr b="0" i="0" sz="800" u="none" cap="none" strike="noStrike">
                <a:solidFill>
                  <a:srgbClr val="888990"/>
                </a:solidFill>
                <a:latin typeface="Trebuchet MS"/>
                <a:ea typeface="Trebuchet MS"/>
                <a:cs typeface="Trebuchet MS"/>
                <a:sym typeface="Trebuchet MS"/>
              </a:defRPr>
            </a:lvl6pPr>
            <a:lvl7pPr indent="0" lvl="6" marL="0" marR="0" rtl="0" algn="r">
              <a:spcBef>
                <a:spcPts val="0"/>
              </a:spcBef>
              <a:spcAft>
                <a:spcPts val="0"/>
              </a:spcAft>
              <a:buNone/>
              <a:defRPr b="0" i="0" sz="800" u="none" cap="none" strike="noStrike">
                <a:solidFill>
                  <a:srgbClr val="888990"/>
                </a:solidFill>
                <a:latin typeface="Trebuchet MS"/>
                <a:ea typeface="Trebuchet MS"/>
                <a:cs typeface="Trebuchet MS"/>
                <a:sym typeface="Trebuchet MS"/>
              </a:defRPr>
            </a:lvl7pPr>
            <a:lvl8pPr indent="0" lvl="7" marL="0" marR="0" rtl="0" algn="r">
              <a:spcBef>
                <a:spcPts val="0"/>
              </a:spcBef>
              <a:spcAft>
                <a:spcPts val="0"/>
              </a:spcAft>
              <a:buNone/>
              <a:defRPr b="0" i="0" sz="800" u="none" cap="none" strike="noStrike">
                <a:solidFill>
                  <a:srgbClr val="888990"/>
                </a:solidFill>
                <a:latin typeface="Trebuchet MS"/>
                <a:ea typeface="Trebuchet MS"/>
                <a:cs typeface="Trebuchet MS"/>
                <a:sym typeface="Trebuchet MS"/>
              </a:defRPr>
            </a:lvl8pPr>
            <a:lvl9pPr indent="0" lvl="8" marL="0" marR="0" rtl="0" algn="r">
              <a:spcBef>
                <a:spcPts val="0"/>
              </a:spcBef>
              <a:spcAft>
                <a:spcPts val="0"/>
              </a:spcAft>
              <a:buNone/>
              <a:defRPr b="0" i="0" sz="800" u="none" cap="none" strike="noStrike">
                <a:solidFill>
                  <a:srgbClr val="888990"/>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google.github.io/styleguide/Rguide.html" TargetMode="External"/><Relationship Id="rId4" Type="http://schemas.openxmlformats.org/officeDocument/2006/relationships/hyperlink" Target="https://style.tidyverse.org/" TargetMode="External"/><Relationship Id="rId5" Type="http://schemas.openxmlformats.org/officeDocument/2006/relationships/hyperlink" Target="https://journals.plos.org/plosone/article?id=10.1371/journal.pone.0202447" TargetMode="External"/><Relationship Id="rId6" Type="http://schemas.openxmlformats.org/officeDocument/2006/relationships/hyperlink" Target="https://journals.sagepub.com/eprint/rT3DJjxJ6vRykPh3wgaV/full" TargetMode="External"/><Relationship Id="rId7" Type="http://schemas.openxmlformats.org/officeDocument/2006/relationships/hyperlink" Target="https://coding2share.github.io/ReproducibilityToolki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twitter.com/phillynerd" TargetMode="External"/><Relationship Id="rId4" Type="http://schemas.openxmlformats.org/officeDocument/2006/relationships/hyperlink" Target="http://phillynerd.netlify.com" TargetMode="External"/><Relationship Id="rId5" Type="http://schemas.openxmlformats.org/officeDocument/2006/relationships/image" Target="../media/image11.png"/><Relationship Id="rId6"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37.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0.gif"/><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3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45.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healthverity.com/solutions/healthverity-marketplace/" TargetMode="External"/><Relationship Id="rId4" Type="http://schemas.openxmlformats.org/officeDocument/2006/relationships/image" Target="../media/image29.png"/><Relationship Id="rId5"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hyperlink" Target="https://healthverity.com/solutions/healthverity-marketplac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hyperlink" Target="https://healthverity.com/solutions/healthverity-marketplac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40.png"/><Relationship Id="rId5" Type="http://schemas.openxmlformats.org/officeDocument/2006/relationships/hyperlink" Target="https://healthverity.com/solutions/healthverity-marketplac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42.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 Id="rId3" Type="http://schemas.openxmlformats.org/officeDocument/2006/relationships/image" Target="../media/image3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3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9.xml"/><Relationship Id="rId3" Type="http://schemas.openxmlformats.org/officeDocument/2006/relationships/image" Target="../media/image4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hyperlink" Target="https://twitter.com/RLadiesPhilly" TargetMode="External"/><Relationship Id="rId4" Type="http://schemas.openxmlformats.org/officeDocument/2006/relationships/hyperlink" Target="http://rladiesphilly.org/" TargetMode="External"/><Relationship Id="rId9" Type="http://schemas.openxmlformats.org/officeDocument/2006/relationships/image" Target="../media/image12.png"/><Relationship Id="rId5" Type="http://schemas.openxmlformats.org/officeDocument/2006/relationships/hyperlink" Target="https://www.meetup.com/rladies-philly/" TargetMode="External"/><Relationship Id="rId6" Type="http://schemas.openxmlformats.org/officeDocument/2006/relationships/hyperlink" Target="https://rladies-philly.slack.com/" TargetMode="External"/><Relationship Id="rId7" Type="http://schemas.openxmlformats.org/officeDocument/2006/relationships/hyperlink" Target="mailto:philly@rladies.org" TargetMode="External"/><Relationship Id="rId8"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sp>
        <p:nvSpPr>
          <p:cNvPr id="159" name="Google Shape;159;p37"/>
          <p:cNvSpPr txBox="1"/>
          <p:nvPr>
            <p:ph type="ctrTitle"/>
          </p:nvPr>
        </p:nvSpPr>
        <p:spPr>
          <a:xfrm>
            <a:off x="756000" y="2522200"/>
            <a:ext cx="71232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5200">
                <a:solidFill>
                  <a:schemeClr val="dk1"/>
                </a:solidFill>
                <a:latin typeface="Arial"/>
                <a:ea typeface="Arial"/>
                <a:cs typeface="Arial"/>
                <a:sym typeface="Arial"/>
              </a:rPr>
              <a:t>Data Analytics in Public Health</a:t>
            </a:r>
            <a:endParaRPr sz="6000">
              <a:solidFill>
                <a:srgbClr val="562457"/>
              </a:solidFill>
            </a:endParaRPr>
          </a:p>
        </p:txBody>
      </p:sp>
      <p:sp>
        <p:nvSpPr>
          <p:cNvPr id="160" name="Google Shape;160;p37"/>
          <p:cNvSpPr txBox="1"/>
          <p:nvPr>
            <p:ph idx="4294967295" type="subTitle"/>
          </p:nvPr>
        </p:nvSpPr>
        <p:spPr>
          <a:xfrm>
            <a:off x="756000" y="4127000"/>
            <a:ext cx="82830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rgbClr val="88398A"/>
                </a:solidFill>
              </a:rPr>
              <a:t>November 4</a:t>
            </a:r>
            <a:r>
              <a:rPr lang="en" sz="2200">
                <a:solidFill>
                  <a:srgbClr val="88398A"/>
                </a:solidFill>
              </a:rPr>
              <a:t>, 2019 </a:t>
            </a:r>
            <a:r>
              <a:rPr lang="en" sz="2200">
                <a:solidFill>
                  <a:srgbClr val="562457"/>
                </a:solidFill>
              </a:rPr>
              <a:t>| Lightning Talks! </a:t>
            </a:r>
            <a:endParaRPr sz="2200">
              <a:solidFill>
                <a:srgbClr val="562457"/>
              </a:solidFill>
            </a:endParaRPr>
          </a:p>
        </p:txBody>
      </p:sp>
      <p:sp>
        <p:nvSpPr>
          <p:cNvPr id="161" name="Google Shape;161;p37"/>
          <p:cNvSpPr txBox="1"/>
          <p:nvPr>
            <p:ph idx="4294967295" type="body"/>
          </p:nvPr>
        </p:nvSpPr>
        <p:spPr>
          <a:xfrm>
            <a:off x="6017375" y="3783175"/>
            <a:ext cx="2414100" cy="1051200"/>
          </a:xfrm>
          <a:prstGeom prst="rect">
            <a:avLst/>
          </a:prstGeom>
          <a:solidFill>
            <a:srgbClr val="88398A"/>
          </a:solidFill>
        </p:spPr>
        <p:txBody>
          <a:bodyPr anchorCtr="0" anchor="ctr" bIns="91425" lIns="91425" spcFirstLastPara="1" rIns="91425" wrap="square" tIns="91425">
            <a:noAutofit/>
          </a:bodyPr>
          <a:lstStyle/>
          <a:p>
            <a:pPr indent="0" lvl="0" marL="0" rtl="0" algn="ctr">
              <a:spcBef>
                <a:spcPts val="600"/>
              </a:spcBef>
              <a:spcAft>
                <a:spcPts val="0"/>
              </a:spcAft>
              <a:buNone/>
            </a:pPr>
            <a:r>
              <a:rPr lang="en">
                <a:solidFill>
                  <a:srgbClr val="FFFFFF"/>
                </a:solidFill>
              </a:rPr>
              <a:t>Live-tweet this event: @RLadiesPhilly, #RLadies</a:t>
            </a:r>
            <a:endParaRPr>
              <a:solidFill>
                <a:srgbClr val="FFFFFF"/>
              </a:solidFill>
            </a:endParaRPr>
          </a:p>
        </p:txBody>
      </p:sp>
      <p:pic>
        <p:nvPicPr>
          <p:cNvPr id="162" name="Google Shape;162;p37"/>
          <p:cNvPicPr preferRelativeResize="0"/>
          <p:nvPr/>
        </p:nvPicPr>
        <p:blipFill rotWithShape="1">
          <a:blip r:embed="rId3">
            <a:alphaModFix/>
          </a:blip>
          <a:srcRect b="40821" l="24106" r="48429" t="19969"/>
          <a:stretch/>
        </p:blipFill>
        <p:spPr>
          <a:xfrm>
            <a:off x="237575" y="224775"/>
            <a:ext cx="2414100" cy="1852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6"/>
          <p:cNvSpPr txBox="1"/>
          <p:nvPr>
            <p:ph type="ctrTitle"/>
          </p:nvPr>
        </p:nvSpPr>
        <p:spPr>
          <a:xfrm>
            <a:off x="902550" y="1214425"/>
            <a:ext cx="44481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Can Code Clearly Now</a:t>
            </a:r>
            <a:endParaRPr/>
          </a:p>
        </p:txBody>
      </p:sp>
      <p:sp>
        <p:nvSpPr>
          <p:cNvPr id="229" name="Google Shape;229;p46"/>
          <p:cNvSpPr txBox="1"/>
          <p:nvPr>
            <p:ph idx="1" type="subTitle"/>
          </p:nvPr>
        </p:nvSpPr>
        <p:spPr>
          <a:xfrm>
            <a:off x="902550" y="2459050"/>
            <a:ext cx="76320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tips for formatting your R code</a:t>
            </a:r>
            <a:endParaRPr/>
          </a:p>
        </p:txBody>
      </p:sp>
      <p:sp>
        <p:nvSpPr>
          <p:cNvPr id="230" name="Google Shape;230;p46"/>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1" name="Google Shape;231;p46"/>
          <p:cNvSpPr txBox="1"/>
          <p:nvPr>
            <p:ph idx="4294967295" type="body"/>
          </p:nvPr>
        </p:nvSpPr>
        <p:spPr>
          <a:xfrm>
            <a:off x="902550" y="3858000"/>
            <a:ext cx="6807900" cy="570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400">
                <a:solidFill>
                  <a:srgbClr val="88398A"/>
                </a:solidFill>
              </a:rPr>
              <a:t>Jenine Harris, PhD | Co-Founder &amp; Organizer, R-Ladies St. Louis    </a:t>
            </a:r>
            <a:endParaRPr sz="2200">
              <a:solidFill>
                <a:srgbClr val="88398A"/>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7"/>
          <p:cNvSpPr txBox="1"/>
          <p:nvPr>
            <p:ph type="title"/>
          </p:nvPr>
        </p:nvSpPr>
        <p:spPr>
          <a:xfrm>
            <a:off x="692025" y="422500"/>
            <a:ext cx="6757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88398A"/>
                </a:solidFill>
                <a:latin typeface="Arial"/>
                <a:ea typeface="Arial"/>
                <a:cs typeface="Arial"/>
                <a:sym typeface="Arial"/>
              </a:rPr>
              <a:t>The problem with research quality</a:t>
            </a:r>
            <a:endParaRPr>
              <a:solidFill>
                <a:srgbClr val="88398A"/>
              </a:solidFill>
            </a:endParaRPr>
          </a:p>
        </p:txBody>
      </p:sp>
      <p:sp>
        <p:nvSpPr>
          <p:cNvPr id="237" name="Google Shape;237;p47"/>
          <p:cNvSpPr txBox="1"/>
          <p:nvPr>
            <p:ph idx="1" type="body"/>
          </p:nvPr>
        </p:nvSpPr>
        <p:spPr>
          <a:xfrm>
            <a:off x="692025" y="976725"/>
            <a:ext cx="8071200" cy="3148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Font typeface="Arial"/>
              <a:buChar char="●"/>
            </a:pPr>
            <a:r>
              <a:rPr lang="en">
                <a:solidFill>
                  <a:srgbClr val="88398A"/>
                </a:solidFill>
                <a:latin typeface="Arial"/>
                <a:ea typeface="Arial"/>
                <a:cs typeface="Arial"/>
                <a:sym typeface="Arial"/>
              </a:rPr>
              <a:t>500-600</a:t>
            </a:r>
            <a:r>
              <a:rPr lang="en">
                <a:solidFill>
                  <a:srgbClr val="566568"/>
                </a:solidFill>
                <a:latin typeface="Arial"/>
                <a:ea typeface="Arial"/>
                <a:cs typeface="Arial"/>
                <a:sym typeface="Arial"/>
              </a:rPr>
              <a:t> scientific papers are retracted </a:t>
            </a:r>
            <a:r>
              <a:rPr i="1" lang="en">
                <a:solidFill>
                  <a:srgbClr val="566568"/>
                </a:solidFill>
                <a:latin typeface="Arial"/>
                <a:ea typeface="Arial"/>
                <a:cs typeface="Arial"/>
                <a:sym typeface="Arial"/>
              </a:rPr>
              <a:t>every year </a:t>
            </a:r>
            <a:r>
              <a:rPr lang="en">
                <a:solidFill>
                  <a:srgbClr val="566568"/>
                </a:solidFill>
                <a:latin typeface="Arial"/>
                <a:ea typeface="Arial"/>
                <a:cs typeface="Arial"/>
                <a:sym typeface="Arial"/>
              </a:rPr>
              <a:t>(this # is rising!)</a:t>
            </a:r>
            <a:endParaRPr>
              <a:solidFill>
                <a:srgbClr val="566568"/>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a:solidFill>
                  <a:srgbClr val="6C7373"/>
                </a:solidFill>
                <a:latin typeface="Arial"/>
                <a:ea typeface="Arial"/>
                <a:cs typeface="Arial"/>
                <a:sym typeface="Arial"/>
              </a:rPr>
              <a:t>In a 10-year period, over </a:t>
            </a:r>
            <a:r>
              <a:rPr lang="en">
                <a:solidFill>
                  <a:srgbClr val="88398A"/>
                </a:solidFill>
                <a:latin typeface="Arial"/>
                <a:ea typeface="Arial"/>
                <a:cs typeface="Arial"/>
                <a:sym typeface="Arial"/>
              </a:rPr>
              <a:t>400,000</a:t>
            </a:r>
            <a:r>
              <a:rPr lang="en">
                <a:solidFill>
                  <a:srgbClr val="6C7373"/>
                </a:solidFill>
                <a:latin typeface="Arial"/>
                <a:ea typeface="Arial"/>
                <a:cs typeface="Arial"/>
                <a:sym typeface="Arial"/>
              </a:rPr>
              <a:t> subjects were enrolled and </a:t>
            </a:r>
            <a:r>
              <a:rPr lang="en">
                <a:solidFill>
                  <a:srgbClr val="88398A"/>
                </a:solidFill>
                <a:latin typeface="Arial"/>
                <a:ea typeface="Arial"/>
                <a:cs typeface="Arial"/>
                <a:sym typeface="Arial"/>
              </a:rPr>
              <a:t>70,501 </a:t>
            </a:r>
            <a:r>
              <a:rPr lang="en">
                <a:solidFill>
                  <a:srgbClr val="6C7373"/>
                </a:solidFill>
                <a:latin typeface="Arial"/>
                <a:ea typeface="Arial"/>
                <a:cs typeface="Arial"/>
                <a:sym typeface="Arial"/>
              </a:rPr>
              <a:t>subjects were treated in studies later retracted</a:t>
            </a:r>
            <a:endParaRPr>
              <a:solidFill>
                <a:srgbClr val="6C7373"/>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a:solidFill>
                  <a:srgbClr val="566568"/>
                </a:solidFill>
                <a:latin typeface="Arial"/>
                <a:ea typeface="Arial"/>
                <a:cs typeface="Arial"/>
                <a:sym typeface="Arial"/>
              </a:rPr>
              <a:t>Researchers replicating studies were successful for </a:t>
            </a:r>
            <a:r>
              <a:rPr lang="en">
                <a:solidFill>
                  <a:srgbClr val="88398A"/>
                </a:solidFill>
                <a:latin typeface="Arial"/>
                <a:ea typeface="Arial"/>
                <a:cs typeface="Arial"/>
                <a:sym typeface="Arial"/>
              </a:rPr>
              <a:t>21%</a:t>
            </a:r>
            <a:r>
              <a:rPr lang="en">
                <a:solidFill>
                  <a:srgbClr val="566568"/>
                </a:solidFill>
                <a:latin typeface="Arial"/>
                <a:ea typeface="Arial"/>
                <a:cs typeface="Arial"/>
                <a:sym typeface="Arial"/>
              </a:rPr>
              <a:t> of 67 drug studies, </a:t>
            </a:r>
            <a:r>
              <a:rPr lang="en">
                <a:solidFill>
                  <a:srgbClr val="88398A"/>
                </a:solidFill>
                <a:latin typeface="Arial"/>
                <a:ea typeface="Arial"/>
                <a:cs typeface="Arial"/>
                <a:sym typeface="Arial"/>
              </a:rPr>
              <a:t>40% to 60%</a:t>
            </a:r>
            <a:r>
              <a:rPr lang="en">
                <a:solidFill>
                  <a:srgbClr val="800000"/>
                </a:solidFill>
                <a:latin typeface="Arial"/>
                <a:ea typeface="Arial"/>
                <a:cs typeface="Arial"/>
                <a:sym typeface="Arial"/>
              </a:rPr>
              <a:t> </a:t>
            </a:r>
            <a:r>
              <a:rPr lang="en">
                <a:solidFill>
                  <a:srgbClr val="566568"/>
                </a:solidFill>
                <a:latin typeface="Arial"/>
                <a:ea typeface="Arial"/>
                <a:cs typeface="Arial"/>
                <a:sym typeface="Arial"/>
              </a:rPr>
              <a:t>of psychology studies, and </a:t>
            </a:r>
            <a:r>
              <a:rPr lang="en">
                <a:solidFill>
                  <a:srgbClr val="88398A"/>
                </a:solidFill>
                <a:latin typeface="Arial"/>
                <a:ea typeface="Arial"/>
                <a:cs typeface="Arial"/>
                <a:sym typeface="Arial"/>
              </a:rPr>
              <a:t>61%</a:t>
            </a:r>
            <a:r>
              <a:rPr lang="en">
                <a:solidFill>
                  <a:srgbClr val="566568"/>
                </a:solidFill>
                <a:latin typeface="Arial"/>
                <a:ea typeface="Arial"/>
                <a:cs typeface="Arial"/>
                <a:sym typeface="Arial"/>
              </a:rPr>
              <a:t> of economics studies  </a:t>
            </a:r>
            <a:endParaRPr>
              <a:solidFill>
                <a:srgbClr val="566568"/>
              </a:solidFill>
              <a:latin typeface="Arial"/>
              <a:ea typeface="Arial"/>
              <a:cs typeface="Arial"/>
              <a:sym typeface="Arial"/>
            </a:endParaRPr>
          </a:p>
          <a:p>
            <a:pPr indent="0" lvl="0" marL="0" rtl="0" algn="l">
              <a:spcBef>
                <a:spcPts val="600"/>
              </a:spcBef>
              <a:spcAft>
                <a:spcPts val="0"/>
              </a:spcAft>
              <a:buNone/>
            </a:pPr>
            <a:r>
              <a:t/>
            </a:r>
            <a:endParaRPr/>
          </a:p>
        </p:txBody>
      </p:sp>
      <p:pic>
        <p:nvPicPr>
          <p:cNvPr id="238" name="Google Shape;238;p47"/>
          <p:cNvPicPr preferRelativeResize="0"/>
          <p:nvPr/>
        </p:nvPicPr>
        <p:blipFill>
          <a:blip r:embed="rId3">
            <a:alphaModFix/>
          </a:blip>
          <a:stretch>
            <a:fillRect/>
          </a:stretch>
        </p:blipFill>
        <p:spPr>
          <a:xfrm>
            <a:off x="2041725" y="3036425"/>
            <a:ext cx="4451576" cy="2107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8"/>
          <p:cNvSpPr txBox="1"/>
          <p:nvPr>
            <p:ph type="title"/>
          </p:nvPr>
        </p:nvSpPr>
        <p:spPr>
          <a:xfrm>
            <a:off x="692025" y="422500"/>
            <a:ext cx="81699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88398A"/>
                </a:solidFill>
                <a:latin typeface="Arial"/>
                <a:ea typeface="Arial"/>
                <a:cs typeface="Arial"/>
                <a:sym typeface="Arial"/>
              </a:rPr>
              <a:t>Why is it so hard to replicate or reproduce studies?</a:t>
            </a:r>
            <a:endParaRPr>
              <a:solidFill>
                <a:srgbClr val="88398A"/>
              </a:solidFill>
            </a:endParaRPr>
          </a:p>
        </p:txBody>
      </p:sp>
      <p:sp>
        <p:nvSpPr>
          <p:cNvPr id="244" name="Google Shape;244;p48"/>
          <p:cNvSpPr txBox="1"/>
          <p:nvPr>
            <p:ph idx="1" type="body"/>
          </p:nvPr>
        </p:nvSpPr>
        <p:spPr>
          <a:xfrm>
            <a:off x="692025" y="1586325"/>
            <a:ext cx="8016600" cy="3148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700"/>
              </a:spcBef>
              <a:spcAft>
                <a:spcPts val="0"/>
              </a:spcAft>
              <a:buClr>
                <a:srgbClr val="566568"/>
              </a:buClr>
              <a:buSzPts val="1800"/>
              <a:buFont typeface="Arial"/>
              <a:buChar char="●"/>
            </a:pPr>
            <a:r>
              <a:rPr lang="en">
                <a:solidFill>
                  <a:srgbClr val="566568"/>
                </a:solidFill>
                <a:latin typeface="Arial"/>
                <a:ea typeface="Arial"/>
                <a:cs typeface="Arial"/>
                <a:sym typeface="Arial"/>
              </a:rPr>
              <a:t>Errors and omissions are a big part of the problem</a:t>
            </a:r>
            <a:endParaRPr>
              <a:solidFill>
                <a:srgbClr val="566568"/>
              </a:solidFill>
              <a:latin typeface="Arial"/>
              <a:ea typeface="Arial"/>
              <a:cs typeface="Arial"/>
              <a:sym typeface="Arial"/>
            </a:endParaRPr>
          </a:p>
          <a:p>
            <a:pPr indent="-342900" lvl="1" marL="914400" rtl="0" algn="l">
              <a:lnSpc>
                <a:spcPct val="115000"/>
              </a:lnSpc>
              <a:spcBef>
                <a:spcPts val="0"/>
              </a:spcBef>
              <a:spcAft>
                <a:spcPts val="0"/>
              </a:spcAft>
              <a:buClr>
                <a:srgbClr val="566568"/>
              </a:buClr>
              <a:buSzPts val="1800"/>
              <a:buFont typeface="Arial"/>
              <a:buChar char="○"/>
            </a:pPr>
            <a:r>
              <a:rPr lang="en">
                <a:solidFill>
                  <a:srgbClr val="88398A"/>
                </a:solidFill>
                <a:latin typeface="Arial"/>
                <a:ea typeface="Arial"/>
                <a:cs typeface="Arial"/>
                <a:sym typeface="Arial"/>
              </a:rPr>
              <a:t>6%</a:t>
            </a:r>
            <a:r>
              <a:rPr lang="en">
                <a:solidFill>
                  <a:srgbClr val="566568"/>
                </a:solidFill>
                <a:latin typeface="Arial"/>
                <a:ea typeface="Arial"/>
                <a:cs typeface="Arial"/>
                <a:sym typeface="Arial"/>
              </a:rPr>
              <a:t> of p-values were reported incorrectly in psychology papers</a:t>
            </a:r>
            <a:endParaRPr>
              <a:solidFill>
                <a:srgbClr val="566568"/>
              </a:solidFill>
              <a:latin typeface="Arial"/>
              <a:ea typeface="Arial"/>
              <a:cs typeface="Arial"/>
              <a:sym typeface="Arial"/>
            </a:endParaRPr>
          </a:p>
          <a:p>
            <a:pPr indent="-342900" lvl="1" marL="914400" rtl="0" algn="l">
              <a:lnSpc>
                <a:spcPct val="115000"/>
              </a:lnSpc>
              <a:spcBef>
                <a:spcPts val="0"/>
              </a:spcBef>
              <a:spcAft>
                <a:spcPts val="0"/>
              </a:spcAft>
              <a:buClr>
                <a:srgbClr val="566568"/>
              </a:buClr>
              <a:buSzPts val="1800"/>
              <a:buFont typeface="Arial"/>
              <a:buChar char="○"/>
            </a:pPr>
            <a:r>
              <a:rPr lang="en">
                <a:solidFill>
                  <a:srgbClr val="88398A"/>
                </a:solidFill>
                <a:latin typeface="Arial"/>
                <a:ea typeface="Arial"/>
                <a:cs typeface="Arial"/>
                <a:sym typeface="Arial"/>
              </a:rPr>
              <a:t>11%</a:t>
            </a:r>
            <a:r>
              <a:rPr lang="en">
                <a:solidFill>
                  <a:srgbClr val="566568"/>
                </a:solidFill>
                <a:latin typeface="Arial"/>
                <a:ea typeface="Arial"/>
                <a:cs typeface="Arial"/>
                <a:sym typeface="Arial"/>
              </a:rPr>
              <a:t> of p-values were incorrectly reported in medical papers</a:t>
            </a:r>
            <a:endParaRPr>
              <a:solidFill>
                <a:srgbClr val="566568"/>
              </a:solidFill>
              <a:latin typeface="Arial"/>
              <a:ea typeface="Arial"/>
              <a:cs typeface="Arial"/>
              <a:sym typeface="Arial"/>
            </a:endParaRPr>
          </a:p>
          <a:p>
            <a:pPr indent="-342900" lvl="1" marL="914400" rtl="0" algn="l">
              <a:lnSpc>
                <a:spcPct val="115000"/>
              </a:lnSpc>
              <a:spcBef>
                <a:spcPts val="0"/>
              </a:spcBef>
              <a:spcAft>
                <a:spcPts val="0"/>
              </a:spcAft>
              <a:buClr>
                <a:srgbClr val="566568"/>
              </a:buClr>
              <a:buSzPts val="1800"/>
              <a:buFont typeface="Arial"/>
              <a:buChar char="○"/>
            </a:pPr>
            <a:r>
              <a:rPr lang="en">
                <a:solidFill>
                  <a:srgbClr val="88398A"/>
                </a:solidFill>
                <a:latin typeface="Arial"/>
                <a:ea typeface="Arial"/>
                <a:cs typeface="Arial"/>
                <a:sym typeface="Arial"/>
              </a:rPr>
              <a:t>20% to 80% </a:t>
            </a:r>
            <a:r>
              <a:rPr lang="en">
                <a:solidFill>
                  <a:srgbClr val="566568"/>
                </a:solidFill>
                <a:latin typeface="Arial"/>
                <a:ea typeface="Arial"/>
                <a:cs typeface="Arial"/>
                <a:sym typeface="Arial"/>
              </a:rPr>
              <a:t>of papers in top journals omitted or were unclear about sample size</a:t>
            </a:r>
            <a:endParaRPr>
              <a:solidFill>
                <a:srgbClr val="566568"/>
              </a:solidFill>
              <a:latin typeface="Arial"/>
              <a:ea typeface="Arial"/>
              <a:cs typeface="Arial"/>
              <a:sym typeface="Arial"/>
            </a:endParaRPr>
          </a:p>
          <a:p>
            <a:pPr indent="-342900" lvl="1" marL="914400" rtl="0" algn="l">
              <a:lnSpc>
                <a:spcPct val="115000"/>
              </a:lnSpc>
              <a:spcBef>
                <a:spcPts val="0"/>
              </a:spcBef>
              <a:spcAft>
                <a:spcPts val="0"/>
              </a:spcAft>
              <a:buClr>
                <a:srgbClr val="566568"/>
              </a:buClr>
              <a:buSzPts val="1800"/>
              <a:buFont typeface="Arial"/>
              <a:buChar char="○"/>
            </a:pPr>
            <a:r>
              <a:rPr lang="en">
                <a:solidFill>
                  <a:srgbClr val="88398A"/>
                </a:solidFill>
                <a:latin typeface="Arial"/>
                <a:ea typeface="Arial"/>
                <a:cs typeface="Arial"/>
                <a:sym typeface="Arial"/>
              </a:rPr>
              <a:t>Up to 40%</a:t>
            </a:r>
            <a:r>
              <a:rPr lang="en">
                <a:solidFill>
                  <a:srgbClr val="800000"/>
                </a:solidFill>
                <a:latin typeface="Arial"/>
                <a:ea typeface="Arial"/>
                <a:cs typeface="Arial"/>
                <a:sym typeface="Arial"/>
              </a:rPr>
              <a:t> </a:t>
            </a:r>
            <a:r>
              <a:rPr lang="en">
                <a:solidFill>
                  <a:srgbClr val="566568"/>
                </a:solidFill>
                <a:latin typeface="Arial"/>
                <a:ea typeface="Arial"/>
                <a:cs typeface="Arial"/>
                <a:sym typeface="Arial"/>
              </a:rPr>
              <a:t>of papers in top journals did </a:t>
            </a:r>
            <a:br>
              <a:rPr lang="en">
                <a:solidFill>
                  <a:srgbClr val="566568"/>
                </a:solidFill>
                <a:latin typeface="Arial"/>
                <a:ea typeface="Arial"/>
                <a:cs typeface="Arial"/>
                <a:sym typeface="Arial"/>
              </a:rPr>
            </a:br>
            <a:r>
              <a:rPr lang="en">
                <a:solidFill>
                  <a:srgbClr val="566568"/>
                </a:solidFill>
                <a:latin typeface="Arial"/>
                <a:ea typeface="Arial"/>
                <a:cs typeface="Arial"/>
                <a:sym typeface="Arial"/>
              </a:rPr>
              <a:t>not include the type of statistical tests </a:t>
            </a:r>
            <a:br>
              <a:rPr lang="en">
                <a:solidFill>
                  <a:srgbClr val="566568"/>
                </a:solidFill>
                <a:latin typeface="Arial"/>
                <a:ea typeface="Arial"/>
                <a:cs typeface="Arial"/>
                <a:sym typeface="Arial"/>
              </a:rPr>
            </a:br>
            <a:r>
              <a:rPr lang="en">
                <a:solidFill>
                  <a:srgbClr val="566568"/>
                </a:solidFill>
                <a:latin typeface="Arial"/>
                <a:ea typeface="Arial"/>
                <a:cs typeface="Arial"/>
                <a:sym typeface="Arial"/>
              </a:rPr>
              <a:t>performed</a:t>
            </a:r>
            <a:endParaRPr>
              <a:solidFill>
                <a:srgbClr val="566568"/>
              </a:solidFill>
              <a:latin typeface="Arial"/>
              <a:ea typeface="Arial"/>
              <a:cs typeface="Arial"/>
              <a:sym typeface="Arial"/>
            </a:endParaRPr>
          </a:p>
          <a:p>
            <a:pPr indent="-342900" lvl="1" marL="914400" rtl="0" algn="l">
              <a:lnSpc>
                <a:spcPct val="115000"/>
              </a:lnSpc>
              <a:spcBef>
                <a:spcPts val="0"/>
              </a:spcBef>
              <a:spcAft>
                <a:spcPts val="0"/>
              </a:spcAft>
              <a:buClr>
                <a:srgbClr val="566568"/>
              </a:buClr>
              <a:buSzPts val="1800"/>
              <a:buFont typeface="Arial"/>
              <a:buChar char="○"/>
            </a:pPr>
            <a:r>
              <a:rPr lang="en">
                <a:solidFill>
                  <a:srgbClr val="566568"/>
                </a:solidFill>
                <a:latin typeface="Arial"/>
                <a:ea typeface="Arial"/>
                <a:cs typeface="Arial"/>
                <a:sym typeface="Arial"/>
              </a:rPr>
              <a:t>Tables were mislabeled in </a:t>
            </a:r>
            <a:r>
              <a:rPr lang="en">
                <a:solidFill>
                  <a:srgbClr val="88398A"/>
                </a:solidFill>
                <a:latin typeface="Arial"/>
                <a:ea typeface="Arial"/>
                <a:cs typeface="Arial"/>
                <a:sym typeface="Arial"/>
              </a:rPr>
              <a:t>3 of 6</a:t>
            </a:r>
            <a:r>
              <a:rPr lang="en">
                <a:solidFill>
                  <a:srgbClr val="800000"/>
                </a:solidFill>
                <a:latin typeface="Arial"/>
                <a:ea typeface="Arial"/>
                <a:cs typeface="Arial"/>
                <a:sym typeface="Arial"/>
              </a:rPr>
              <a:t> </a:t>
            </a:r>
            <a:r>
              <a:rPr lang="en">
                <a:solidFill>
                  <a:srgbClr val="566568"/>
                </a:solidFill>
                <a:latin typeface="Arial"/>
                <a:ea typeface="Arial"/>
                <a:cs typeface="Arial"/>
                <a:sym typeface="Arial"/>
              </a:rPr>
              <a:t>public </a:t>
            </a:r>
            <a:br>
              <a:rPr lang="en">
                <a:solidFill>
                  <a:srgbClr val="566568"/>
                </a:solidFill>
                <a:latin typeface="Arial"/>
                <a:ea typeface="Arial"/>
                <a:cs typeface="Arial"/>
                <a:sym typeface="Arial"/>
              </a:rPr>
            </a:br>
            <a:r>
              <a:rPr lang="en">
                <a:solidFill>
                  <a:srgbClr val="566568"/>
                </a:solidFill>
                <a:latin typeface="Arial"/>
                <a:ea typeface="Arial"/>
                <a:cs typeface="Arial"/>
                <a:sym typeface="Arial"/>
              </a:rPr>
              <a:t>health studies</a:t>
            </a:r>
            <a:endParaRPr>
              <a:solidFill>
                <a:srgbClr val="566568"/>
              </a:solidFill>
              <a:latin typeface="Arial"/>
              <a:ea typeface="Arial"/>
              <a:cs typeface="Arial"/>
              <a:sym typeface="Arial"/>
            </a:endParaRPr>
          </a:p>
        </p:txBody>
      </p:sp>
      <p:pic>
        <p:nvPicPr>
          <p:cNvPr id="245" name="Google Shape;245;p48"/>
          <p:cNvPicPr preferRelativeResize="0"/>
          <p:nvPr/>
        </p:nvPicPr>
        <p:blipFill>
          <a:blip r:embed="rId3">
            <a:alphaModFix/>
          </a:blip>
          <a:stretch>
            <a:fillRect/>
          </a:stretch>
        </p:blipFill>
        <p:spPr>
          <a:xfrm>
            <a:off x="5901175" y="3293650"/>
            <a:ext cx="3102475" cy="1741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9"/>
          <p:cNvSpPr txBox="1"/>
          <p:nvPr>
            <p:ph type="title"/>
          </p:nvPr>
        </p:nvSpPr>
        <p:spPr>
          <a:xfrm>
            <a:off x="692025" y="422500"/>
            <a:ext cx="4073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88398A"/>
                </a:solidFill>
                <a:latin typeface="Arial"/>
                <a:ea typeface="Arial"/>
                <a:cs typeface="Arial"/>
                <a:sym typeface="Arial"/>
              </a:rPr>
              <a:t>What can we do?</a:t>
            </a:r>
            <a:endParaRPr>
              <a:solidFill>
                <a:srgbClr val="88398A"/>
              </a:solidFill>
            </a:endParaRPr>
          </a:p>
        </p:txBody>
      </p:sp>
      <p:sp>
        <p:nvSpPr>
          <p:cNvPr id="251" name="Google Shape;251;p49"/>
          <p:cNvSpPr txBox="1"/>
          <p:nvPr>
            <p:ph idx="1" type="body"/>
          </p:nvPr>
        </p:nvSpPr>
        <p:spPr>
          <a:xfrm>
            <a:off x="692025" y="1205325"/>
            <a:ext cx="7979400" cy="3148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Font typeface="Arial"/>
              <a:buChar char="●"/>
            </a:pPr>
            <a:r>
              <a:rPr lang="en">
                <a:solidFill>
                  <a:srgbClr val="6C7373"/>
                </a:solidFill>
                <a:latin typeface="Arial"/>
                <a:ea typeface="Arial"/>
                <a:cs typeface="Arial"/>
                <a:sym typeface="Arial"/>
              </a:rPr>
              <a:t>Improve research quality through the use of </a:t>
            </a:r>
            <a:r>
              <a:rPr i="1" lang="en">
                <a:solidFill>
                  <a:srgbClr val="88398A"/>
                </a:solidFill>
                <a:latin typeface="Arial"/>
                <a:ea typeface="Arial"/>
                <a:cs typeface="Arial"/>
                <a:sym typeface="Arial"/>
              </a:rPr>
              <a:t>reproducible research practices</a:t>
            </a:r>
            <a:endParaRPr i="1">
              <a:solidFill>
                <a:srgbClr val="88398A"/>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a:solidFill>
                  <a:srgbClr val="88398A"/>
                </a:solidFill>
                <a:latin typeface="Arial"/>
                <a:ea typeface="Arial"/>
                <a:cs typeface="Arial"/>
                <a:sym typeface="Arial"/>
              </a:rPr>
              <a:t>For a scientist,</a:t>
            </a:r>
            <a:r>
              <a:rPr lang="en">
                <a:solidFill>
                  <a:srgbClr val="6C7373"/>
                </a:solidFill>
                <a:latin typeface="Arial"/>
                <a:ea typeface="Arial"/>
                <a:cs typeface="Arial"/>
                <a:sym typeface="Arial"/>
              </a:rPr>
              <a:t> adopting reproducible research practices results in publications with </a:t>
            </a:r>
            <a:r>
              <a:rPr lang="en">
                <a:solidFill>
                  <a:srgbClr val="88398A"/>
                </a:solidFill>
                <a:latin typeface="Arial"/>
                <a:ea typeface="Arial"/>
                <a:cs typeface="Arial"/>
                <a:sym typeface="Arial"/>
              </a:rPr>
              <a:t>fewer errors</a:t>
            </a:r>
            <a:r>
              <a:rPr lang="en">
                <a:solidFill>
                  <a:srgbClr val="800000"/>
                </a:solidFill>
                <a:latin typeface="Arial"/>
                <a:ea typeface="Arial"/>
                <a:cs typeface="Arial"/>
                <a:sym typeface="Arial"/>
              </a:rPr>
              <a:t> </a:t>
            </a:r>
            <a:r>
              <a:rPr lang="en">
                <a:solidFill>
                  <a:srgbClr val="6C7373"/>
                </a:solidFill>
                <a:latin typeface="Arial"/>
                <a:ea typeface="Arial"/>
                <a:cs typeface="Arial"/>
                <a:sym typeface="Arial"/>
              </a:rPr>
              <a:t>that are </a:t>
            </a:r>
            <a:r>
              <a:rPr lang="en">
                <a:solidFill>
                  <a:srgbClr val="88398A"/>
                </a:solidFill>
                <a:latin typeface="Arial"/>
                <a:ea typeface="Arial"/>
                <a:cs typeface="Arial"/>
                <a:sym typeface="Arial"/>
              </a:rPr>
              <a:t>cited more</a:t>
            </a:r>
            <a:endParaRPr>
              <a:solidFill>
                <a:srgbClr val="88398A"/>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a:solidFill>
                  <a:srgbClr val="88398A"/>
                </a:solidFill>
                <a:latin typeface="Arial"/>
                <a:ea typeface="Arial"/>
                <a:cs typeface="Arial"/>
                <a:sym typeface="Arial"/>
              </a:rPr>
              <a:t>For society, </a:t>
            </a:r>
            <a:r>
              <a:rPr lang="en">
                <a:solidFill>
                  <a:srgbClr val="6C7373"/>
                </a:solidFill>
                <a:latin typeface="Arial"/>
                <a:ea typeface="Arial"/>
                <a:cs typeface="Arial"/>
                <a:sym typeface="Arial"/>
              </a:rPr>
              <a:t>use of reproducible research practices by scientists:</a:t>
            </a:r>
            <a:endParaRPr>
              <a:solidFill>
                <a:srgbClr val="6C7373"/>
              </a:solidFill>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
                <a:solidFill>
                  <a:srgbClr val="6C7373"/>
                </a:solidFill>
                <a:latin typeface="Arial"/>
                <a:ea typeface="Arial"/>
                <a:cs typeface="Arial"/>
                <a:sym typeface="Arial"/>
              </a:rPr>
              <a:t>Speeds up scientific discover</a:t>
            </a:r>
            <a:r>
              <a:rPr lang="en">
                <a:solidFill>
                  <a:srgbClr val="6C7373"/>
                </a:solidFill>
                <a:latin typeface="Arial"/>
                <a:ea typeface="Arial"/>
                <a:cs typeface="Arial"/>
                <a:sym typeface="Arial"/>
              </a:rPr>
              <a:t>y</a:t>
            </a:r>
            <a:endParaRPr>
              <a:solidFill>
                <a:srgbClr val="6C7373"/>
              </a:solidFill>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
                <a:solidFill>
                  <a:srgbClr val="6C7373"/>
                </a:solidFill>
                <a:latin typeface="Arial"/>
                <a:ea typeface="Arial"/>
                <a:cs typeface="Arial"/>
                <a:sym typeface="Arial"/>
              </a:rPr>
              <a:t>Fosters greater exchange of ideas among scientists</a:t>
            </a:r>
            <a:endParaRPr>
              <a:solidFill>
                <a:srgbClr val="6C7373"/>
              </a:solidFill>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
                <a:solidFill>
                  <a:srgbClr val="6C7373"/>
                </a:solidFill>
                <a:latin typeface="Arial"/>
                <a:ea typeface="Arial"/>
                <a:cs typeface="Arial"/>
                <a:sym typeface="Arial"/>
              </a:rPr>
              <a:t>Reduces research waste</a:t>
            </a:r>
            <a:endParaRPr>
              <a:solidFill>
                <a:srgbClr val="6C7373"/>
              </a:solidFill>
              <a:latin typeface="Arial"/>
              <a:ea typeface="Arial"/>
              <a:cs typeface="Arial"/>
              <a:sym typeface="Arial"/>
            </a:endParaRPr>
          </a:p>
          <a:p>
            <a:pPr indent="0" lvl="0" marL="0" rtl="0" algn="l">
              <a:spcBef>
                <a:spcPts val="6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50"/>
          <p:cNvSpPr txBox="1"/>
          <p:nvPr>
            <p:ph type="title"/>
          </p:nvPr>
        </p:nvSpPr>
        <p:spPr>
          <a:xfrm>
            <a:off x="692025" y="422500"/>
            <a:ext cx="4686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88398A"/>
                </a:solidFill>
                <a:latin typeface="Arial"/>
                <a:ea typeface="Arial"/>
                <a:cs typeface="Arial"/>
                <a:sym typeface="Arial"/>
              </a:rPr>
              <a:t>What is reproducibility?</a:t>
            </a:r>
            <a:endParaRPr>
              <a:solidFill>
                <a:srgbClr val="88398A"/>
              </a:solidFill>
            </a:endParaRPr>
          </a:p>
        </p:txBody>
      </p:sp>
      <p:sp>
        <p:nvSpPr>
          <p:cNvPr id="257" name="Google Shape;257;p50"/>
          <p:cNvSpPr txBox="1"/>
          <p:nvPr>
            <p:ph idx="1" type="body"/>
          </p:nvPr>
        </p:nvSpPr>
        <p:spPr>
          <a:xfrm>
            <a:off x="692025" y="1205325"/>
            <a:ext cx="7805400" cy="3148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700"/>
              </a:spcBef>
              <a:spcAft>
                <a:spcPts val="0"/>
              </a:spcAft>
              <a:buSzPts val="1800"/>
              <a:buFont typeface="Arial"/>
              <a:buChar char="●"/>
            </a:pPr>
            <a:r>
              <a:rPr lang="en">
                <a:solidFill>
                  <a:srgbClr val="6C7373"/>
                </a:solidFill>
                <a:latin typeface="Arial"/>
                <a:ea typeface="Arial"/>
                <a:cs typeface="Arial"/>
                <a:sym typeface="Arial"/>
              </a:rPr>
              <a:t>Reproducibility is distinct from </a:t>
            </a:r>
            <a:r>
              <a:rPr lang="en">
                <a:solidFill>
                  <a:srgbClr val="88398A"/>
                </a:solidFill>
                <a:latin typeface="Arial"/>
                <a:ea typeface="Arial"/>
                <a:cs typeface="Arial"/>
                <a:sym typeface="Arial"/>
              </a:rPr>
              <a:t>repeatability </a:t>
            </a:r>
            <a:r>
              <a:rPr lang="en">
                <a:solidFill>
                  <a:srgbClr val="6C7373"/>
                </a:solidFill>
                <a:latin typeface="Arial"/>
                <a:ea typeface="Arial"/>
                <a:cs typeface="Arial"/>
                <a:sym typeface="Arial"/>
              </a:rPr>
              <a:t>and </a:t>
            </a:r>
            <a:r>
              <a:rPr lang="en">
                <a:solidFill>
                  <a:srgbClr val="88398A"/>
                </a:solidFill>
                <a:latin typeface="Arial"/>
                <a:ea typeface="Arial"/>
                <a:cs typeface="Arial"/>
                <a:sym typeface="Arial"/>
              </a:rPr>
              <a:t>replicability</a:t>
            </a:r>
            <a:endParaRPr>
              <a:solidFill>
                <a:srgbClr val="88398A"/>
              </a:solidFill>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
                <a:solidFill>
                  <a:srgbClr val="6C7373"/>
                </a:solidFill>
                <a:latin typeface="Arial"/>
                <a:ea typeface="Arial"/>
                <a:cs typeface="Arial"/>
                <a:sym typeface="Arial"/>
              </a:rPr>
              <a:t>same data + same code</a:t>
            </a:r>
            <a:endParaRPr>
              <a:solidFill>
                <a:srgbClr val="6C7373"/>
              </a:solidFill>
              <a:latin typeface="Arial"/>
              <a:ea typeface="Arial"/>
              <a:cs typeface="Arial"/>
              <a:sym typeface="Arial"/>
            </a:endParaRPr>
          </a:p>
          <a:p>
            <a:pPr indent="-342900" lvl="2" marL="1371600" rtl="0" algn="l">
              <a:lnSpc>
                <a:spcPct val="115000"/>
              </a:lnSpc>
              <a:spcBef>
                <a:spcPts val="0"/>
              </a:spcBef>
              <a:spcAft>
                <a:spcPts val="0"/>
              </a:spcAft>
              <a:buSzPts val="1800"/>
              <a:buFont typeface="Arial"/>
              <a:buChar char="■"/>
            </a:pPr>
            <a:r>
              <a:rPr lang="en">
                <a:solidFill>
                  <a:srgbClr val="6C7373"/>
                </a:solidFill>
                <a:latin typeface="Arial"/>
                <a:ea typeface="Arial"/>
                <a:cs typeface="Arial"/>
                <a:sym typeface="Arial"/>
              </a:rPr>
              <a:t>this study is </a:t>
            </a:r>
            <a:r>
              <a:rPr b="1" lang="en">
                <a:solidFill>
                  <a:srgbClr val="88398A"/>
                </a:solidFill>
                <a:latin typeface="Arial"/>
                <a:ea typeface="Arial"/>
                <a:cs typeface="Arial"/>
                <a:sym typeface="Arial"/>
              </a:rPr>
              <a:t>repeatable</a:t>
            </a:r>
            <a:endParaRPr b="1">
              <a:solidFill>
                <a:srgbClr val="88398A"/>
              </a:solidFill>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
                <a:solidFill>
                  <a:srgbClr val="6C7373"/>
                </a:solidFill>
                <a:latin typeface="Arial"/>
                <a:ea typeface="Arial"/>
                <a:cs typeface="Arial"/>
                <a:sym typeface="Arial"/>
              </a:rPr>
              <a:t>same data + same or new code = same results</a:t>
            </a:r>
            <a:endParaRPr>
              <a:solidFill>
                <a:srgbClr val="6C7373"/>
              </a:solidFill>
              <a:latin typeface="Arial"/>
              <a:ea typeface="Arial"/>
              <a:cs typeface="Arial"/>
              <a:sym typeface="Arial"/>
            </a:endParaRPr>
          </a:p>
          <a:p>
            <a:pPr indent="-342900" lvl="2" marL="1371600" rtl="0" algn="l">
              <a:lnSpc>
                <a:spcPct val="115000"/>
              </a:lnSpc>
              <a:spcBef>
                <a:spcPts val="0"/>
              </a:spcBef>
              <a:spcAft>
                <a:spcPts val="0"/>
              </a:spcAft>
              <a:buSzPts val="1800"/>
              <a:buFont typeface="Arial"/>
              <a:buChar char="■"/>
            </a:pPr>
            <a:r>
              <a:rPr lang="en">
                <a:solidFill>
                  <a:srgbClr val="6C7373"/>
                </a:solidFill>
                <a:latin typeface="Arial"/>
                <a:ea typeface="Arial"/>
                <a:cs typeface="Arial"/>
                <a:sym typeface="Arial"/>
              </a:rPr>
              <a:t>this study is </a:t>
            </a:r>
            <a:r>
              <a:rPr b="1" lang="en">
                <a:solidFill>
                  <a:srgbClr val="88398A"/>
                </a:solidFill>
                <a:latin typeface="Arial"/>
                <a:ea typeface="Arial"/>
                <a:cs typeface="Arial"/>
                <a:sym typeface="Arial"/>
              </a:rPr>
              <a:t>reproducible</a:t>
            </a:r>
            <a:endParaRPr b="1">
              <a:solidFill>
                <a:srgbClr val="88398A"/>
              </a:solidFill>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
                <a:solidFill>
                  <a:srgbClr val="6C7373"/>
                </a:solidFill>
                <a:latin typeface="Arial"/>
                <a:ea typeface="Arial"/>
                <a:cs typeface="Arial"/>
                <a:sym typeface="Arial"/>
              </a:rPr>
              <a:t>new data + new code = same results</a:t>
            </a:r>
            <a:endParaRPr>
              <a:solidFill>
                <a:srgbClr val="6C7373"/>
              </a:solidFill>
              <a:latin typeface="Arial"/>
              <a:ea typeface="Arial"/>
              <a:cs typeface="Arial"/>
              <a:sym typeface="Arial"/>
            </a:endParaRPr>
          </a:p>
          <a:p>
            <a:pPr indent="-342900" lvl="2" marL="1371600" rtl="0" algn="l">
              <a:lnSpc>
                <a:spcPct val="115000"/>
              </a:lnSpc>
              <a:spcBef>
                <a:spcPts val="0"/>
              </a:spcBef>
              <a:spcAft>
                <a:spcPts val="0"/>
              </a:spcAft>
              <a:buSzPts val="1800"/>
              <a:buFont typeface="Arial"/>
              <a:buChar char="■"/>
            </a:pPr>
            <a:r>
              <a:rPr lang="en">
                <a:solidFill>
                  <a:srgbClr val="6C7373"/>
                </a:solidFill>
                <a:latin typeface="Arial"/>
                <a:ea typeface="Arial"/>
                <a:cs typeface="Arial"/>
                <a:sym typeface="Arial"/>
              </a:rPr>
              <a:t>this study is </a:t>
            </a:r>
            <a:r>
              <a:rPr b="1" lang="en">
                <a:solidFill>
                  <a:srgbClr val="88398A"/>
                </a:solidFill>
                <a:latin typeface="Arial"/>
                <a:ea typeface="Arial"/>
                <a:cs typeface="Arial"/>
                <a:sym typeface="Arial"/>
              </a:rPr>
              <a:t>replicable</a:t>
            </a:r>
            <a:endParaRPr b="1">
              <a:solidFill>
                <a:srgbClr val="88398A"/>
              </a:solidFill>
              <a:latin typeface="Arial"/>
              <a:ea typeface="Arial"/>
              <a:cs typeface="Arial"/>
              <a:sym typeface="Arial"/>
            </a:endParaRPr>
          </a:p>
          <a:p>
            <a:pPr indent="0" lvl="0" marL="1371600" rtl="0" algn="l">
              <a:lnSpc>
                <a:spcPct val="115000"/>
              </a:lnSpc>
              <a:spcBef>
                <a:spcPts val="700"/>
              </a:spcBef>
              <a:spcAft>
                <a:spcPts val="0"/>
              </a:spcAft>
              <a:buNone/>
            </a:pPr>
            <a:r>
              <a:t/>
            </a:r>
            <a:endParaRPr b="1">
              <a:solidFill>
                <a:srgbClr val="800000"/>
              </a:solidFill>
              <a:latin typeface="Arial"/>
              <a:ea typeface="Arial"/>
              <a:cs typeface="Arial"/>
              <a:sym typeface="Arial"/>
            </a:endParaRPr>
          </a:p>
          <a:p>
            <a:pPr indent="-342900" lvl="0" marL="457200" rtl="0" algn="l">
              <a:lnSpc>
                <a:spcPct val="115000"/>
              </a:lnSpc>
              <a:spcBef>
                <a:spcPts val="700"/>
              </a:spcBef>
              <a:spcAft>
                <a:spcPts val="0"/>
              </a:spcAft>
              <a:buSzPts val="1800"/>
              <a:buFont typeface="Arial"/>
              <a:buChar char="●"/>
            </a:pPr>
            <a:r>
              <a:rPr lang="en">
                <a:solidFill>
                  <a:srgbClr val="6C7373"/>
                </a:solidFill>
                <a:latin typeface="Arial"/>
                <a:ea typeface="Arial"/>
                <a:cs typeface="Arial"/>
                <a:sym typeface="Arial"/>
              </a:rPr>
              <a:t>Research is </a:t>
            </a:r>
            <a:r>
              <a:rPr i="1" lang="en">
                <a:solidFill>
                  <a:srgbClr val="88398A"/>
                </a:solidFill>
                <a:latin typeface="Arial"/>
                <a:ea typeface="Arial"/>
                <a:cs typeface="Arial"/>
                <a:sym typeface="Arial"/>
              </a:rPr>
              <a:t>reproducible</a:t>
            </a:r>
            <a:r>
              <a:rPr lang="en">
                <a:solidFill>
                  <a:srgbClr val="88398A"/>
                </a:solidFill>
                <a:latin typeface="Arial"/>
                <a:ea typeface="Arial"/>
                <a:cs typeface="Arial"/>
                <a:sym typeface="Arial"/>
              </a:rPr>
              <a:t> </a:t>
            </a:r>
            <a:r>
              <a:rPr lang="en">
                <a:solidFill>
                  <a:srgbClr val="6C7373"/>
                </a:solidFill>
                <a:latin typeface="Arial"/>
                <a:ea typeface="Arial"/>
                <a:cs typeface="Arial"/>
                <a:sym typeface="Arial"/>
              </a:rPr>
              <a:t>when </a:t>
            </a:r>
            <a:r>
              <a:rPr i="1" lang="en" u="sng">
                <a:solidFill>
                  <a:srgbClr val="88398A"/>
                </a:solidFill>
                <a:latin typeface="Arial"/>
                <a:ea typeface="Arial"/>
                <a:cs typeface="Arial"/>
                <a:sym typeface="Arial"/>
              </a:rPr>
              <a:t>data are accessible</a:t>
            </a:r>
            <a:r>
              <a:rPr i="1" lang="en">
                <a:solidFill>
                  <a:srgbClr val="800000"/>
                </a:solidFill>
                <a:latin typeface="Arial"/>
                <a:ea typeface="Arial"/>
                <a:cs typeface="Arial"/>
                <a:sym typeface="Arial"/>
              </a:rPr>
              <a:t> </a:t>
            </a:r>
            <a:r>
              <a:rPr lang="en">
                <a:solidFill>
                  <a:srgbClr val="6C7373"/>
                </a:solidFill>
                <a:latin typeface="Arial"/>
                <a:ea typeface="Arial"/>
                <a:cs typeface="Arial"/>
                <a:sym typeface="Arial"/>
              </a:rPr>
              <a:t>and </a:t>
            </a:r>
            <a:r>
              <a:rPr i="1" lang="en" u="sng">
                <a:solidFill>
                  <a:srgbClr val="88398A"/>
                </a:solidFill>
                <a:latin typeface="Arial"/>
                <a:ea typeface="Arial"/>
                <a:cs typeface="Arial"/>
                <a:sym typeface="Arial"/>
              </a:rPr>
              <a:t>data management and analysis instructions are clear and complete</a:t>
            </a:r>
            <a:endParaRPr i="1" u="sng">
              <a:solidFill>
                <a:srgbClr val="88398A"/>
              </a:solidFill>
              <a:latin typeface="Arial"/>
              <a:ea typeface="Arial"/>
              <a:cs typeface="Arial"/>
              <a:sym typeface="Arial"/>
            </a:endParaRPr>
          </a:p>
          <a:p>
            <a:pPr indent="0" lvl="0" marL="0" rtl="0" algn="l">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51"/>
          <p:cNvSpPr txBox="1"/>
          <p:nvPr>
            <p:ph type="title"/>
          </p:nvPr>
        </p:nvSpPr>
        <p:spPr>
          <a:xfrm>
            <a:off x="692025" y="422500"/>
            <a:ext cx="7713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88398A"/>
                </a:solidFill>
                <a:latin typeface="Arial"/>
                <a:ea typeface="Arial"/>
                <a:cs typeface="Arial"/>
                <a:sym typeface="Arial"/>
              </a:rPr>
              <a:t>Three changes we can make to improve research reproducibility </a:t>
            </a:r>
            <a:endParaRPr>
              <a:solidFill>
                <a:srgbClr val="88398A"/>
              </a:solidFill>
            </a:endParaRPr>
          </a:p>
        </p:txBody>
      </p:sp>
      <p:pic>
        <p:nvPicPr>
          <p:cNvPr id="263" name="Google Shape;263;p51"/>
          <p:cNvPicPr preferRelativeResize="0"/>
          <p:nvPr/>
        </p:nvPicPr>
        <p:blipFill>
          <a:blip r:embed="rId3">
            <a:alphaModFix/>
          </a:blip>
          <a:stretch>
            <a:fillRect/>
          </a:stretch>
        </p:blipFill>
        <p:spPr>
          <a:xfrm>
            <a:off x="152400" y="1584700"/>
            <a:ext cx="8839202" cy="31029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52"/>
          <p:cNvPicPr preferRelativeResize="0"/>
          <p:nvPr/>
        </p:nvPicPr>
        <p:blipFill>
          <a:blip r:embed="rId3">
            <a:alphaModFix/>
          </a:blip>
          <a:stretch>
            <a:fillRect/>
          </a:stretch>
        </p:blipFill>
        <p:spPr>
          <a:xfrm>
            <a:off x="1947700" y="1102425"/>
            <a:ext cx="6715125" cy="3133725"/>
          </a:xfrm>
          <a:prstGeom prst="rect">
            <a:avLst/>
          </a:prstGeom>
          <a:noFill/>
          <a:ln>
            <a:noFill/>
          </a:ln>
        </p:spPr>
      </p:pic>
      <p:sp>
        <p:nvSpPr>
          <p:cNvPr id="269" name="Google Shape;269;p52"/>
          <p:cNvSpPr txBox="1"/>
          <p:nvPr/>
        </p:nvSpPr>
        <p:spPr>
          <a:xfrm>
            <a:off x="6517850" y="311375"/>
            <a:ext cx="1937700" cy="455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88398A"/>
              </a:buClr>
              <a:buSzPts val="1400"/>
              <a:buFont typeface="Helvetica Neue"/>
              <a:buAutoNum type="arabicParenBoth"/>
            </a:pPr>
            <a:r>
              <a:rPr b="1" lang="en">
                <a:solidFill>
                  <a:srgbClr val="88398A"/>
                </a:solidFill>
                <a:latin typeface="Helvetica Neue"/>
                <a:ea typeface="Helvetica Neue"/>
                <a:cs typeface="Helvetica Neue"/>
                <a:sym typeface="Helvetica Neue"/>
              </a:rPr>
              <a:t>Limit line length to 80 characters</a:t>
            </a:r>
            <a:endParaRPr b="1">
              <a:solidFill>
                <a:srgbClr val="88398A"/>
              </a:solidFill>
              <a:latin typeface="Helvetica Neue"/>
              <a:ea typeface="Helvetica Neue"/>
              <a:cs typeface="Helvetica Neue"/>
              <a:sym typeface="Helvetica Neue"/>
            </a:endParaRPr>
          </a:p>
        </p:txBody>
      </p:sp>
      <p:cxnSp>
        <p:nvCxnSpPr>
          <p:cNvPr id="270" name="Google Shape;270;p52"/>
          <p:cNvCxnSpPr/>
          <p:nvPr/>
        </p:nvCxnSpPr>
        <p:spPr>
          <a:xfrm>
            <a:off x="8012475" y="1027175"/>
            <a:ext cx="291300" cy="270900"/>
          </a:xfrm>
          <a:prstGeom prst="straightConnector1">
            <a:avLst/>
          </a:prstGeom>
          <a:noFill/>
          <a:ln cap="flat" cmpd="sng" w="28575">
            <a:solidFill>
              <a:srgbClr val="88398A"/>
            </a:solidFill>
            <a:prstDash val="solid"/>
            <a:round/>
            <a:headEnd len="med" w="med" type="none"/>
            <a:tailEnd len="med" w="med" type="triangle"/>
          </a:ln>
        </p:spPr>
      </p:cxnSp>
      <p:sp>
        <p:nvSpPr>
          <p:cNvPr id="271" name="Google Shape;271;p52"/>
          <p:cNvSpPr txBox="1"/>
          <p:nvPr/>
        </p:nvSpPr>
        <p:spPr>
          <a:xfrm>
            <a:off x="301675" y="2606550"/>
            <a:ext cx="1324200" cy="12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8398A"/>
                </a:solidFill>
                <a:latin typeface="Helvetica Neue"/>
                <a:ea typeface="Helvetica Neue"/>
                <a:cs typeface="Helvetica Neue"/>
                <a:sym typeface="Helvetica Neue"/>
              </a:rPr>
              <a:t>(2) Use white space to separate processes</a:t>
            </a:r>
            <a:endParaRPr b="1">
              <a:solidFill>
                <a:srgbClr val="88398A"/>
              </a:solidFill>
              <a:latin typeface="Helvetica Neue"/>
              <a:ea typeface="Helvetica Neue"/>
              <a:cs typeface="Helvetica Neue"/>
              <a:sym typeface="Helvetica Neue"/>
            </a:endParaRPr>
          </a:p>
        </p:txBody>
      </p:sp>
      <p:cxnSp>
        <p:nvCxnSpPr>
          <p:cNvPr id="272" name="Google Shape;272;p52"/>
          <p:cNvCxnSpPr/>
          <p:nvPr/>
        </p:nvCxnSpPr>
        <p:spPr>
          <a:xfrm>
            <a:off x="1349775" y="3177300"/>
            <a:ext cx="680100" cy="20700"/>
          </a:xfrm>
          <a:prstGeom prst="straightConnector1">
            <a:avLst/>
          </a:prstGeom>
          <a:noFill/>
          <a:ln cap="flat" cmpd="sng" w="28575">
            <a:solidFill>
              <a:srgbClr val="88398A"/>
            </a:solidFill>
            <a:prstDash val="solid"/>
            <a:round/>
            <a:headEnd len="med" w="med" type="none"/>
            <a:tailEnd len="med" w="med" type="triangle"/>
          </a:ln>
        </p:spPr>
      </p:cxnSp>
      <p:sp>
        <p:nvSpPr>
          <p:cNvPr id="273" name="Google Shape;273;p52"/>
          <p:cNvSpPr txBox="1"/>
          <p:nvPr/>
        </p:nvSpPr>
        <p:spPr>
          <a:xfrm>
            <a:off x="459150" y="961025"/>
            <a:ext cx="1324200" cy="12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8398A"/>
                </a:solidFill>
                <a:latin typeface="Helvetica Neue"/>
                <a:ea typeface="Helvetica Neue"/>
                <a:cs typeface="Helvetica Neue"/>
                <a:sym typeface="Helvetica Neue"/>
              </a:rPr>
              <a:t>(3) Indent to group lines of code that belong together  </a:t>
            </a:r>
            <a:endParaRPr b="1">
              <a:solidFill>
                <a:srgbClr val="88398A"/>
              </a:solidFill>
              <a:latin typeface="Helvetica Neue"/>
              <a:ea typeface="Helvetica Neue"/>
              <a:cs typeface="Helvetica Neue"/>
              <a:sym typeface="Helvetica Neue"/>
            </a:endParaRPr>
          </a:p>
        </p:txBody>
      </p:sp>
      <p:cxnSp>
        <p:nvCxnSpPr>
          <p:cNvPr id="274" name="Google Shape;274;p52"/>
          <p:cNvCxnSpPr/>
          <p:nvPr/>
        </p:nvCxnSpPr>
        <p:spPr>
          <a:xfrm>
            <a:off x="1537925" y="1909750"/>
            <a:ext cx="3013200" cy="600"/>
          </a:xfrm>
          <a:prstGeom prst="straightConnector1">
            <a:avLst/>
          </a:prstGeom>
          <a:noFill/>
          <a:ln cap="flat" cmpd="sng" w="28575">
            <a:solidFill>
              <a:srgbClr val="88398A"/>
            </a:solidFill>
            <a:prstDash val="solid"/>
            <a:round/>
            <a:headEnd len="med" w="med" type="none"/>
            <a:tailEnd len="med" w="med" type="triangle"/>
          </a:ln>
        </p:spPr>
      </p:cxnSp>
      <p:sp>
        <p:nvSpPr>
          <p:cNvPr id="275" name="Google Shape;275;p52"/>
          <p:cNvSpPr txBox="1"/>
          <p:nvPr/>
        </p:nvSpPr>
        <p:spPr>
          <a:xfrm>
            <a:off x="3835925" y="4489700"/>
            <a:ext cx="33237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8398A"/>
                </a:solidFill>
                <a:latin typeface="Helvetica Neue"/>
                <a:ea typeface="Helvetica Neue"/>
                <a:cs typeface="Helvetica Neue"/>
                <a:sym typeface="Helvetica Neue"/>
              </a:rPr>
              <a:t>4) </a:t>
            </a:r>
            <a:r>
              <a:rPr b="1" lang="en">
                <a:solidFill>
                  <a:srgbClr val="88398A"/>
                </a:solidFill>
                <a:latin typeface="Helvetica Neue"/>
                <a:ea typeface="Helvetica Neue"/>
                <a:cs typeface="Helvetica Neue"/>
                <a:sym typeface="Helvetica Neue"/>
              </a:rPr>
              <a:t>Add spaces around operators (=, +, -, &lt;-, etc.) and after commas</a:t>
            </a:r>
            <a:endParaRPr b="1">
              <a:solidFill>
                <a:srgbClr val="88398A"/>
              </a:solidFill>
              <a:latin typeface="Helvetica Neue"/>
              <a:ea typeface="Helvetica Neue"/>
              <a:cs typeface="Helvetica Neue"/>
              <a:sym typeface="Helvetica Neue"/>
            </a:endParaRPr>
          </a:p>
        </p:txBody>
      </p:sp>
      <p:cxnSp>
        <p:nvCxnSpPr>
          <p:cNvPr id="276" name="Google Shape;276;p52"/>
          <p:cNvCxnSpPr/>
          <p:nvPr/>
        </p:nvCxnSpPr>
        <p:spPr>
          <a:xfrm rot="10800000">
            <a:off x="4826875" y="4264850"/>
            <a:ext cx="40800" cy="321900"/>
          </a:xfrm>
          <a:prstGeom prst="straightConnector1">
            <a:avLst/>
          </a:prstGeom>
          <a:noFill/>
          <a:ln cap="flat" cmpd="sng" w="28575">
            <a:solidFill>
              <a:srgbClr val="88398A"/>
            </a:solidFill>
            <a:prstDash val="solid"/>
            <a:round/>
            <a:headEnd len="med" w="med" type="none"/>
            <a:tailEnd len="med" w="med" type="triangle"/>
          </a:ln>
        </p:spPr>
      </p:cxnSp>
      <p:sp>
        <p:nvSpPr>
          <p:cNvPr id="277" name="Google Shape;277;p52"/>
          <p:cNvSpPr txBox="1"/>
          <p:nvPr>
            <p:ph type="title"/>
          </p:nvPr>
        </p:nvSpPr>
        <p:spPr>
          <a:xfrm>
            <a:off x="387550" y="169775"/>
            <a:ext cx="7713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88398A"/>
                </a:solidFill>
                <a:latin typeface="Arial"/>
                <a:ea typeface="Arial"/>
                <a:cs typeface="Arial"/>
                <a:sym typeface="Arial"/>
              </a:rPr>
              <a:t>Code Formatting Top 10</a:t>
            </a:r>
            <a:r>
              <a:rPr b="0" lang="en" sz="3200">
                <a:solidFill>
                  <a:srgbClr val="88398A"/>
                </a:solidFill>
                <a:latin typeface="Arial"/>
                <a:ea typeface="Arial"/>
                <a:cs typeface="Arial"/>
                <a:sym typeface="Arial"/>
              </a:rPr>
              <a:t> </a:t>
            </a:r>
            <a:endParaRPr>
              <a:solidFill>
                <a:srgbClr val="88398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53"/>
          <p:cNvPicPr preferRelativeResize="0"/>
          <p:nvPr/>
        </p:nvPicPr>
        <p:blipFill>
          <a:blip r:embed="rId3">
            <a:alphaModFix/>
          </a:blip>
          <a:stretch>
            <a:fillRect/>
          </a:stretch>
        </p:blipFill>
        <p:spPr>
          <a:xfrm>
            <a:off x="152400" y="1051300"/>
            <a:ext cx="2452550" cy="2075225"/>
          </a:xfrm>
          <a:prstGeom prst="rect">
            <a:avLst/>
          </a:prstGeom>
          <a:noFill/>
          <a:ln>
            <a:noFill/>
          </a:ln>
        </p:spPr>
      </p:pic>
      <p:pic>
        <p:nvPicPr>
          <p:cNvPr id="283" name="Google Shape;283;p53"/>
          <p:cNvPicPr preferRelativeResize="0"/>
          <p:nvPr/>
        </p:nvPicPr>
        <p:blipFill>
          <a:blip r:embed="rId4">
            <a:alphaModFix/>
          </a:blip>
          <a:stretch>
            <a:fillRect/>
          </a:stretch>
        </p:blipFill>
        <p:spPr>
          <a:xfrm>
            <a:off x="1404975" y="2604450"/>
            <a:ext cx="2293025" cy="1975050"/>
          </a:xfrm>
          <a:prstGeom prst="rect">
            <a:avLst/>
          </a:prstGeom>
          <a:noFill/>
          <a:ln>
            <a:noFill/>
          </a:ln>
        </p:spPr>
      </p:pic>
      <p:sp>
        <p:nvSpPr>
          <p:cNvPr id="284" name="Google Shape;284;p53"/>
          <p:cNvSpPr txBox="1"/>
          <p:nvPr/>
        </p:nvSpPr>
        <p:spPr>
          <a:xfrm>
            <a:off x="2696875" y="1340300"/>
            <a:ext cx="1465800" cy="88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700"/>
              </a:spcBef>
              <a:spcAft>
                <a:spcPts val="0"/>
              </a:spcAft>
              <a:buNone/>
            </a:pPr>
            <a:r>
              <a:rPr b="1" lang="en">
                <a:solidFill>
                  <a:srgbClr val="88398A"/>
                </a:solidFill>
                <a:latin typeface="Helvetica Neue"/>
                <a:ea typeface="Helvetica Neue"/>
                <a:cs typeface="Helvetica Neue"/>
                <a:sym typeface="Helvetica Neue"/>
              </a:rPr>
              <a:t>(5) Use meaningful names for objects</a:t>
            </a:r>
            <a:endParaRPr b="1">
              <a:solidFill>
                <a:srgbClr val="88398A"/>
              </a:solidFill>
              <a:latin typeface="Helvetica Neue"/>
              <a:ea typeface="Helvetica Neue"/>
              <a:cs typeface="Helvetica Neue"/>
              <a:sym typeface="Helvetica Neue"/>
            </a:endParaRPr>
          </a:p>
        </p:txBody>
      </p:sp>
      <p:sp>
        <p:nvSpPr>
          <p:cNvPr id="285" name="Google Shape;285;p53"/>
          <p:cNvSpPr txBox="1"/>
          <p:nvPr/>
        </p:nvSpPr>
        <p:spPr>
          <a:xfrm>
            <a:off x="4985175" y="214525"/>
            <a:ext cx="3039000" cy="6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88398A"/>
                </a:solidFill>
                <a:latin typeface="Helvetica Neue"/>
                <a:ea typeface="Helvetica Neue"/>
                <a:cs typeface="Helvetica Neue"/>
                <a:sym typeface="Helvetica Neue"/>
              </a:rPr>
              <a:t>(6) Use dot.case, camelCase, or PascalCase for multi-part names</a:t>
            </a:r>
            <a:endParaRPr b="1">
              <a:solidFill>
                <a:srgbClr val="88398A"/>
              </a:solidFill>
              <a:latin typeface="Helvetica Neue"/>
              <a:ea typeface="Helvetica Neue"/>
              <a:cs typeface="Helvetica Neue"/>
              <a:sym typeface="Helvetica Neue"/>
            </a:endParaRPr>
          </a:p>
        </p:txBody>
      </p:sp>
      <p:sp>
        <p:nvSpPr>
          <p:cNvPr id="286" name="Google Shape;286;p53"/>
          <p:cNvSpPr txBox="1"/>
          <p:nvPr/>
        </p:nvSpPr>
        <p:spPr>
          <a:xfrm>
            <a:off x="5056675" y="812150"/>
            <a:ext cx="3861600" cy="18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 R:</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camelCase for data frame and variable names (dot.case used to be recommended)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kCamelCase for constants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UpperCamelCase for functions (a.k.a. PascalCase)</a:t>
            </a:r>
            <a:endParaRPr>
              <a:solidFill>
                <a:schemeClr val="dk1"/>
              </a:solidFill>
            </a:endParaRPr>
          </a:p>
        </p:txBody>
      </p:sp>
      <p:sp>
        <p:nvSpPr>
          <p:cNvPr id="287" name="Google Shape;287;p53"/>
          <p:cNvSpPr txBox="1"/>
          <p:nvPr/>
        </p:nvSpPr>
        <p:spPr>
          <a:xfrm>
            <a:off x="4975775" y="2681450"/>
            <a:ext cx="3360900" cy="8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88398A"/>
                </a:solidFill>
                <a:latin typeface="Helvetica Neue"/>
                <a:ea typeface="Helvetica Neue"/>
                <a:cs typeface="Helvetica Neue"/>
                <a:sym typeface="Helvetica Neue"/>
              </a:rPr>
              <a:t>(7) Include meta-data like the date and project name in file names</a:t>
            </a:r>
            <a:endParaRPr b="1">
              <a:solidFill>
                <a:srgbClr val="88398A"/>
              </a:solidFill>
              <a:latin typeface="Helvetica Neue"/>
              <a:ea typeface="Helvetica Neue"/>
              <a:cs typeface="Helvetica Neue"/>
              <a:sym typeface="Helvetica Neue"/>
            </a:endParaRPr>
          </a:p>
        </p:txBody>
      </p:sp>
      <p:sp>
        <p:nvSpPr>
          <p:cNvPr id="288" name="Google Shape;288;p53"/>
          <p:cNvSpPr txBox="1"/>
          <p:nvPr/>
        </p:nvSpPr>
        <p:spPr>
          <a:xfrm>
            <a:off x="5004675" y="3258750"/>
            <a:ext cx="38112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Key principles: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Machine readable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Works with default ordering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Human readable</a:t>
            </a:r>
            <a:endParaRPr>
              <a:solidFill>
                <a:schemeClr val="dk1"/>
              </a:solidFill>
            </a:endParaRPr>
          </a:p>
          <a:p>
            <a:pPr indent="0" lvl="0" marL="0" rtl="0" algn="l">
              <a:lnSpc>
                <a:spcPct val="115000"/>
              </a:lnSpc>
              <a:spcBef>
                <a:spcPts val="0"/>
              </a:spcBef>
              <a:spcAft>
                <a:spcPts val="0"/>
              </a:spcAft>
              <a:buNone/>
            </a:pPr>
            <a:r>
              <a:rPr lang="en">
                <a:solidFill>
                  <a:schemeClr val="dk1"/>
                </a:solidFill>
              </a:rPr>
              <a:t>Example: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180228_raw_postProgram.csv</a:t>
            </a:r>
            <a:endParaRPr>
              <a:solidFill>
                <a:schemeClr val="dk1"/>
              </a:solidFill>
            </a:endParaRPr>
          </a:p>
        </p:txBody>
      </p:sp>
      <p:sp>
        <p:nvSpPr>
          <p:cNvPr id="289" name="Google Shape;289;p53"/>
          <p:cNvSpPr txBox="1"/>
          <p:nvPr>
            <p:ph type="title"/>
          </p:nvPr>
        </p:nvSpPr>
        <p:spPr>
          <a:xfrm>
            <a:off x="82750" y="169775"/>
            <a:ext cx="7713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88398A"/>
                </a:solidFill>
                <a:latin typeface="Arial"/>
                <a:ea typeface="Arial"/>
                <a:cs typeface="Arial"/>
                <a:sym typeface="Arial"/>
              </a:rPr>
              <a:t>Code Formatting Top 10 </a:t>
            </a:r>
            <a:endParaRPr>
              <a:solidFill>
                <a:srgbClr val="88398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54"/>
          <p:cNvPicPr preferRelativeResize="0"/>
          <p:nvPr/>
        </p:nvPicPr>
        <p:blipFill>
          <a:blip r:embed="rId3">
            <a:alphaModFix/>
          </a:blip>
          <a:stretch>
            <a:fillRect/>
          </a:stretch>
        </p:blipFill>
        <p:spPr>
          <a:xfrm>
            <a:off x="528975" y="2178575"/>
            <a:ext cx="7391400" cy="952500"/>
          </a:xfrm>
          <a:prstGeom prst="rect">
            <a:avLst/>
          </a:prstGeom>
          <a:noFill/>
          <a:ln>
            <a:noFill/>
          </a:ln>
        </p:spPr>
      </p:pic>
      <p:pic>
        <p:nvPicPr>
          <p:cNvPr id="295" name="Google Shape;295;p54"/>
          <p:cNvPicPr preferRelativeResize="0"/>
          <p:nvPr/>
        </p:nvPicPr>
        <p:blipFill>
          <a:blip r:embed="rId4">
            <a:alphaModFix/>
          </a:blip>
          <a:stretch>
            <a:fillRect/>
          </a:stretch>
        </p:blipFill>
        <p:spPr>
          <a:xfrm>
            <a:off x="555413" y="3730800"/>
            <a:ext cx="8143875" cy="971550"/>
          </a:xfrm>
          <a:prstGeom prst="rect">
            <a:avLst/>
          </a:prstGeom>
          <a:noFill/>
          <a:ln>
            <a:noFill/>
          </a:ln>
        </p:spPr>
      </p:pic>
      <p:sp>
        <p:nvSpPr>
          <p:cNvPr id="296" name="Google Shape;296;p54"/>
          <p:cNvSpPr txBox="1"/>
          <p:nvPr/>
        </p:nvSpPr>
        <p:spPr>
          <a:xfrm>
            <a:off x="1190100" y="1160400"/>
            <a:ext cx="64587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8398A"/>
                </a:solidFill>
                <a:latin typeface="Helvetica Neue"/>
                <a:ea typeface="Helvetica Neue"/>
                <a:cs typeface="Helvetica Neue"/>
                <a:sym typeface="Helvetica Neue"/>
              </a:rPr>
              <a:t>(8) Use comments strategically (to explain analytic choices rather than to make up for sloppy code) </a:t>
            </a:r>
            <a:endParaRPr b="1">
              <a:solidFill>
                <a:srgbClr val="88398A"/>
              </a:solidFill>
              <a:latin typeface="Helvetica Neue"/>
              <a:ea typeface="Helvetica Neue"/>
              <a:cs typeface="Helvetica Neue"/>
              <a:sym typeface="Helvetica Neue"/>
            </a:endParaRPr>
          </a:p>
        </p:txBody>
      </p:sp>
      <p:sp>
        <p:nvSpPr>
          <p:cNvPr id="297" name="Google Shape;297;p54"/>
          <p:cNvSpPr txBox="1"/>
          <p:nvPr/>
        </p:nvSpPr>
        <p:spPr>
          <a:xfrm>
            <a:off x="1230950" y="3183075"/>
            <a:ext cx="3000000" cy="39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b="1" lang="en">
                <a:solidFill>
                  <a:srgbClr val="88398A"/>
                </a:solidFill>
                <a:latin typeface="Helvetica Neue"/>
                <a:ea typeface="Helvetica Neue"/>
                <a:cs typeface="Helvetica Neue"/>
                <a:sym typeface="Helvetica Neue"/>
              </a:rPr>
              <a:t>(9) Use function arguments</a:t>
            </a:r>
            <a:endParaRPr b="1">
              <a:solidFill>
                <a:srgbClr val="88398A"/>
              </a:solidFill>
              <a:latin typeface="Helvetica Neue"/>
              <a:ea typeface="Helvetica Neue"/>
              <a:cs typeface="Helvetica Neue"/>
              <a:sym typeface="Helvetica Neue"/>
            </a:endParaRPr>
          </a:p>
        </p:txBody>
      </p:sp>
      <p:cxnSp>
        <p:nvCxnSpPr>
          <p:cNvPr id="298" name="Google Shape;298;p54"/>
          <p:cNvCxnSpPr/>
          <p:nvPr/>
        </p:nvCxnSpPr>
        <p:spPr>
          <a:xfrm>
            <a:off x="2906300" y="3566150"/>
            <a:ext cx="183900" cy="858000"/>
          </a:xfrm>
          <a:prstGeom prst="straightConnector1">
            <a:avLst/>
          </a:prstGeom>
          <a:noFill/>
          <a:ln cap="flat" cmpd="sng" w="19050">
            <a:solidFill>
              <a:srgbClr val="88398A"/>
            </a:solidFill>
            <a:prstDash val="solid"/>
            <a:round/>
            <a:headEnd len="med" w="med" type="none"/>
            <a:tailEnd len="med" w="med" type="triangle"/>
          </a:ln>
        </p:spPr>
      </p:cxnSp>
      <p:cxnSp>
        <p:nvCxnSpPr>
          <p:cNvPr id="299" name="Google Shape;299;p54"/>
          <p:cNvCxnSpPr/>
          <p:nvPr/>
        </p:nvCxnSpPr>
        <p:spPr>
          <a:xfrm flipH="1">
            <a:off x="2776975" y="3571250"/>
            <a:ext cx="114000" cy="581400"/>
          </a:xfrm>
          <a:prstGeom prst="straightConnector1">
            <a:avLst/>
          </a:prstGeom>
          <a:noFill/>
          <a:ln cap="flat" cmpd="sng" w="19050">
            <a:solidFill>
              <a:srgbClr val="88398A"/>
            </a:solidFill>
            <a:prstDash val="solid"/>
            <a:round/>
            <a:headEnd len="med" w="med" type="none"/>
            <a:tailEnd len="med" w="med" type="triangle"/>
          </a:ln>
        </p:spPr>
      </p:cxnSp>
      <p:sp>
        <p:nvSpPr>
          <p:cNvPr id="300" name="Google Shape;300;p54"/>
          <p:cNvSpPr txBox="1"/>
          <p:nvPr>
            <p:ph type="title"/>
          </p:nvPr>
        </p:nvSpPr>
        <p:spPr>
          <a:xfrm>
            <a:off x="387550" y="169775"/>
            <a:ext cx="7713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88398A"/>
                </a:solidFill>
                <a:latin typeface="Arial"/>
                <a:ea typeface="Arial"/>
                <a:cs typeface="Arial"/>
                <a:sym typeface="Arial"/>
              </a:rPr>
              <a:t>Code Formatting Top 10 </a:t>
            </a:r>
            <a:endParaRPr>
              <a:solidFill>
                <a:srgbClr val="88398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5"/>
          <p:cNvSpPr txBox="1"/>
          <p:nvPr>
            <p:ph type="title"/>
          </p:nvPr>
        </p:nvSpPr>
        <p:spPr>
          <a:xfrm>
            <a:off x="692025" y="879700"/>
            <a:ext cx="77409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88398A"/>
                </a:solidFill>
              </a:rPr>
              <a:t>(10) Introduce your code with a prolog</a:t>
            </a:r>
            <a:endParaRPr sz="2400">
              <a:solidFill>
                <a:srgbClr val="88398A"/>
              </a:solidFill>
            </a:endParaRPr>
          </a:p>
        </p:txBody>
      </p:sp>
      <p:sp>
        <p:nvSpPr>
          <p:cNvPr id="306" name="Google Shape;306;p55"/>
          <p:cNvSpPr txBox="1"/>
          <p:nvPr>
            <p:ph idx="1" type="body"/>
          </p:nvPr>
        </p:nvSpPr>
        <p:spPr>
          <a:xfrm>
            <a:off x="692025" y="1320025"/>
            <a:ext cx="7695000" cy="34149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PROLOG ################################################################</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PROJECT: NAME OF PROJECT HERE</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PURPOSE: MAJOR POINT(S) OF WHAT I AM DOING WITH THE DATA HERE</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DIR: list directory(-ies) for files here</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DATA: list dataset file names/availability here, e.g.,</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filename.correctextention</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somewebaddress.com</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AUTHOR: AUTHOR NAME(S)</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CREATED: MONTH dd, YEAR</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LATEST: MONTH dd, YEAR</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NOTES: indent all additional lines under each heading,</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&amp; use the apostrophe hashmark bookends that appear</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KEEP PURPOSE, AUTHOR, CREATED &amp; LATEST ENTRIES IN UPPER CASE,</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with appropriate case for DIR &amp; DATA, lower case for notes</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If multiple lines become too much,</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simplify and write code book and readme.</a:t>
            </a:r>
            <a:endParaRPr sz="900">
              <a:solidFill>
                <a:srgbClr val="6C7373"/>
              </a:solidFill>
              <a:latin typeface="Arial"/>
              <a:ea typeface="Arial"/>
              <a:cs typeface="Arial"/>
              <a:sym typeface="Arial"/>
            </a:endParaRPr>
          </a:p>
          <a:p>
            <a:pPr indent="0" lvl="0" marL="0" rtl="0" algn="l">
              <a:lnSpc>
                <a:spcPct val="115000"/>
              </a:lnSpc>
              <a:spcBef>
                <a:spcPts val="300"/>
              </a:spcBef>
              <a:spcAft>
                <a:spcPts val="0"/>
              </a:spcAft>
              <a:buClr>
                <a:schemeClr val="dk1"/>
              </a:buClr>
              <a:buSzPts val="1100"/>
              <a:buFont typeface="Arial"/>
              <a:buNone/>
            </a:pPr>
            <a:r>
              <a:rPr lang="en" sz="900">
                <a:solidFill>
                  <a:srgbClr val="6C7373"/>
                </a:solidFill>
                <a:latin typeface="Arial"/>
                <a:ea typeface="Arial"/>
                <a:cs typeface="Arial"/>
                <a:sym typeface="Arial"/>
              </a:rPr>
              <a:t># PROLOG ###############################################################</a:t>
            </a:r>
            <a:endParaRPr sz="900">
              <a:solidFill>
                <a:srgbClr val="6C7373"/>
              </a:solidFill>
              <a:latin typeface="Arial"/>
              <a:ea typeface="Arial"/>
              <a:cs typeface="Arial"/>
              <a:sym typeface="Arial"/>
            </a:endParaRPr>
          </a:p>
        </p:txBody>
      </p:sp>
      <p:sp>
        <p:nvSpPr>
          <p:cNvPr id="307" name="Google Shape;307;p55"/>
          <p:cNvSpPr txBox="1"/>
          <p:nvPr>
            <p:ph type="title"/>
          </p:nvPr>
        </p:nvSpPr>
        <p:spPr>
          <a:xfrm>
            <a:off x="387550" y="169775"/>
            <a:ext cx="7713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88398A"/>
                </a:solidFill>
                <a:latin typeface="Arial"/>
                <a:ea typeface="Arial"/>
                <a:cs typeface="Arial"/>
                <a:sym typeface="Arial"/>
              </a:rPr>
              <a:t>Code Formatting Top 10 </a:t>
            </a:r>
            <a:endParaRPr>
              <a:solidFill>
                <a:srgbClr val="88398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8"/>
          <p:cNvSpPr txBox="1"/>
          <p:nvPr>
            <p:ph idx="4294967295" type="title"/>
          </p:nvPr>
        </p:nvSpPr>
        <p:spPr>
          <a:xfrm>
            <a:off x="692025" y="422500"/>
            <a:ext cx="7103100" cy="12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Thank you to our host and food sponsor! </a:t>
            </a:r>
            <a:endParaRPr sz="3600">
              <a:solidFill>
                <a:srgbClr val="88398A"/>
              </a:solidFill>
            </a:endParaRPr>
          </a:p>
        </p:txBody>
      </p:sp>
      <p:pic>
        <p:nvPicPr>
          <p:cNvPr id="168" name="Google Shape;168;p38"/>
          <p:cNvPicPr preferRelativeResize="0"/>
          <p:nvPr/>
        </p:nvPicPr>
        <p:blipFill rotWithShape="1">
          <a:blip r:embed="rId3">
            <a:alphaModFix/>
          </a:blip>
          <a:srcRect b="46048" l="62870" r="15413" t="31997"/>
          <a:stretch/>
        </p:blipFill>
        <p:spPr>
          <a:xfrm>
            <a:off x="1881500" y="1626775"/>
            <a:ext cx="4724148" cy="25669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6"/>
          <p:cNvSpPr txBox="1"/>
          <p:nvPr>
            <p:ph type="title"/>
          </p:nvPr>
        </p:nvSpPr>
        <p:spPr>
          <a:xfrm>
            <a:off x="692025" y="422500"/>
            <a:ext cx="749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8398A"/>
                </a:solidFill>
              </a:rPr>
              <a:t>Top 10 Code Formatting Recommendations </a:t>
            </a:r>
            <a:endParaRPr>
              <a:solidFill>
                <a:srgbClr val="88398A"/>
              </a:solidFill>
            </a:endParaRPr>
          </a:p>
        </p:txBody>
      </p:sp>
      <p:sp>
        <p:nvSpPr>
          <p:cNvPr id="313" name="Google Shape;313;p56"/>
          <p:cNvSpPr txBox="1"/>
          <p:nvPr>
            <p:ph idx="1" type="body"/>
          </p:nvPr>
        </p:nvSpPr>
        <p:spPr>
          <a:xfrm>
            <a:off x="692025" y="1348975"/>
            <a:ext cx="8118900" cy="3385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400">
                <a:solidFill>
                  <a:schemeClr val="dk1"/>
                </a:solidFill>
                <a:latin typeface="Arial"/>
                <a:ea typeface="Arial"/>
                <a:cs typeface="Arial"/>
                <a:sym typeface="Arial"/>
              </a:rPr>
              <a:t>1.</a:t>
            </a:r>
            <a:r>
              <a:rPr lang="en" sz="1400">
                <a:solidFill>
                  <a:srgbClr val="6C7373"/>
                </a:solidFill>
                <a:latin typeface="Arial"/>
                <a:ea typeface="Arial"/>
                <a:cs typeface="Arial"/>
                <a:sym typeface="Arial"/>
              </a:rPr>
              <a:t>Limit line length to 80 characters</a:t>
            </a:r>
            <a:endParaRPr sz="1400">
              <a:solidFill>
                <a:srgbClr val="6C7373"/>
              </a:solidFill>
              <a:latin typeface="Arial"/>
              <a:ea typeface="Arial"/>
              <a:cs typeface="Arial"/>
              <a:sym typeface="Arial"/>
            </a:endParaRPr>
          </a:p>
          <a:p>
            <a:pPr indent="0" lvl="0" marL="0" rtl="0" algn="l">
              <a:lnSpc>
                <a:spcPct val="115000"/>
              </a:lnSpc>
              <a:spcBef>
                <a:spcPts val="600"/>
              </a:spcBef>
              <a:spcAft>
                <a:spcPts val="0"/>
              </a:spcAft>
              <a:buNone/>
            </a:pPr>
            <a:r>
              <a:rPr lang="en" sz="1400">
                <a:solidFill>
                  <a:schemeClr val="dk1"/>
                </a:solidFill>
                <a:latin typeface="Arial"/>
                <a:ea typeface="Arial"/>
                <a:cs typeface="Arial"/>
                <a:sym typeface="Arial"/>
              </a:rPr>
              <a:t>2.</a:t>
            </a:r>
            <a:r>
              <a:rPr lang="en" sz="1400">
                <a:solidFill>
                  <a:srgbClr val="6C7373"/>
                </a:solidFill>
                <a:latin typeface="Arial"/>
                <a:ea typeface="Arial"/>
                <a:cs typeface="Arial"/>
                <a:sym typeface="Arial"/>
              </a:rPr>
              <a:t>Use white space to separate processes</a:t>
            </a:r>
            <a:endParaRPr sz="1400">
              <a:solidFill>
                <a:srgbClr val="6C7373"/>
              </a:solidFill>
              <a:latin typeface="Arial"/>
              <a:ea typeface="Arial"/>
              <a:cs typeface="Arial"/>
              <a:sym typeface="Arial"/>
            </a:endParaRPr>
          </a:p>
          <a:p>
            <a:pPr indent="0" lvl="0" marL="0" rtl="0" algn="l">
              <a:lnSpc>
                <a:spcPct val="115000"/>
              </a:lnSpc>
              <a:spcBef>
                <a:spcPts val="600"/>
              </a:spcBef>
              <a:spcAft>
                <a:spcPts val="0"/>
              </a:spcAft>
              <a:buNone/>
            </a:pPr>
            <a:r>
              <a:rPr lang="en" sz="1400">
                <a:solidFill>
                  <a:schemeClr val="dk1"/>
                </a:solidFill>
                <a:latin typeface="Arial"/>
                <a:ea typeface="Arial"/>
                <a:cs typeface="Arial"/>
                <a:sym typeface="Arial"/>
              </a:rPr>
              <a:t>3.</a:t>
            </a:r>
            <a:r>
              <a:rPr lang="en" sz="1400">
                <a:solidFill>
                  <a:srgbClr val="6C7373"/>
                </a:solidFill>
                <a:latin typeface="Arial"/>
                <a:ea typeface="Arial"/>
                <a:cs typeface="Arial"/>
                <a:sym typeface="Arial"/>
              </a:rPr>
              <a:t>Indent to group lines of code that belong together</a:t>
            </a:r>
            <a:endParaRPr sz="1400">
              <a:solidFill>
                <a:srgbClr val="6C7373"/>
              </a:solidFill>
              <a:latin typeface="Arial"/>
              <a:ea typeface="Arial"/>
              <a:cs typeface="Arial"/>
              <a:sym typeface="Arial"/>
            </a:endParaRPr>
          </a:p>
          <a:p>
            <a:pPr indent="0" lvl="0" marL="0" rtl="0" algn="l">
              <a:lnSpc>
                <a:spcPct val="115000"/>
              </a:lnSpc>
              <a:spcBef>
                <a:spcPts val="600"/>
              </a:spcBef>
              <a:spcAft>
                <a:spcPts val="0"/>
              </a:spcAft>
              <a:buNone/>
            </a:pPr>
            <a:r>
              <a:rPr lang="en" sz="1400">
                <a:solidFill>
                  <a:schemeClr val="dk1"/>
                </a:solidFill>
                <a:latin typeface="Arial"/>
                <a:ea typeface="Arial"/>
                <a:cs typeface="Arial"/>
                <a:sym typeface="Arial"/>
              </a:rPr>
              <a:t>4.</a:t>
            </a:r>
            <a:r>
              <a:rPr lang="en" sz="1400">
                <a:solidFill>
                  <a:srgbClr val="6C7373"/>
                </a:solidFill>
                <a:latin typeface="Arial"/>
                <a:ea typeface="Arial"/>
                <a:cs typeface="Arial"/>
                <a:sym typeface="Arial"/>
              </a:rPr>
              <a:t>Add spaces around operators (=, +, -, &lt;-, etc.) and after commas</a:t>
            </a:r>
            <a:endParaRPr sz="1400">
              <a:solidFill>
                <a:srgbClr val="6C7373"/>
              </a:solidFill>
              <a:latin typeface="Arial"/>
              <a:ea typeface="Arial"/>
              <a:cs typeface="Arial"/>
              <a:sym typeface="Arial"/>
            </a:endParaRPr>
          </a:p>
          <a:p>
            <a:pPr indent="0" lvl="0" marL="0" rtl="0" algn="l">
              <a:lnSpc>
                <a:spcPct val="115000"/>
              </a:lnSpc>
              <a:spcBef>
                <a:spcPts val="600"/>
              </a:spcBef>
              <a:spcAft>
                <a:spcPts val="0"/>
              </a:spcAft>
              <a:buNone/>
            </a:pPr>
            <a:r>
              <a:rPr lang="en" sz="1400">
                <a:solidFill>
                  <a:schemeClr val="dk1"/>
                </a:solidFill>
                <a:latin typeface="Arial"/>
                <a:ea typeface="Arial"/>
                <a:cs typeface="Arial"/>
                <a:sym typeface="Arial"/>
              </a:rPr>
              <a:t>5.</a:t>
            </a:r>
            <a:r>
              <a:rPr lang="en" sz="1400">
                <a:solidFill>
                  <a:srgbClr val="6C7373"/>
                </a:solidFill>
                <a:latin typeface="Arial"/>
                <a:ea typeface="Arial"/>
                <a:cs typeface="Arial"/>
                <a:sym typeface="Arial"/>
              </a:rPr>
              <a:t>Use meaningful names for objects</a:t>
            </a:r>
            <a:endParaRPr sz="1400">
              <a:solidFill>
                <a:srgbClr val="6C7373"/>
              </a:solidFill>
              <a:latin typeface="Arial"/>
              <a:ea typeface="Arial"/>
              <a:cs typeface="Arial"/>
              <a:sym typeface="Arial"/>
            </a:endParaRPr>
          </a:p>
          <a:p>
            <a:pPr indent="0" lvl="0" marL="0" rtl="0" algn="l">
              <a:lnSpc>
                <a:spcPct val="115000"/>
              </a:lnSpc>
              <a:spcBef>
                <a:spcPts val="600"/>
              </a:spcBef>
              <a:spcAft>
                <a:spcPts val="0"/>
              </a:spcAft>
              <a:buNone/>
            </a:pPr>
            <a:r>
              <a:rPr lang="en" sz="1400">
                <a:solidFill>
                  <a:schemeClr val="dk1"/>
                </a:solidFill>
                <a:latin typeface="Arial"/>
                <a:ea typeface="Arial"/>
                <a:cs typeface="Arial"/>
                <a:sym typeface="Arial"/>
              </a:rPr>
              <a:t>6.</a:t>
            </a:r>
            <a:r>
              <a:rPr lang="en" sz="1400">
                <a:solidFill>
                  <a:srgbClr val="6C7373"/>
                </a:solidFill>
                <a:latin typeface="Arial"/>
                <a:ea typeface="Arial"/>
                <a:cs typeface="Arial"/>
                <a:sym typeface="Arial"/>
              </a:rPr>
              <a:t>Use dot.case, camelCase, or PascalCase for multi-part names</a:t>
            </a:r>
            <a:endParaRPr sz="1400">
              <a:solidFill>
                <a:srgbClr val="6C7373"/>
              </a:solidFill>
              <a:latin typeface="Arial"/>
              <a:ea typeface="Arial"/>
              <a:cs typeface="Arial"/>
              <a:sym typeface="Arial"/>
            </a:endParaRPr>
          </a:p>
          <a:p>
            <a:pPr indent="0" lvl="0" marL="0" rtl="0" algn="l">
              <a:lnSpc>
                <a:spcPct val="115000"/>
              </a:lnSpc>
              <a:spcBef>
                <a:spcPts val="600"/>
              </a:spcBef>
              <a:spcAft>
                <a:spcPts val="0"/>
              </a:spcAft>
              <a:buNone/>
            </a:pPr>
            <a:r>
              <a:rPr lang="en" sz="1400">
                <a:solidFill>
                  <a:schemeClr val="dk1"/>
                </a:solidFill>
                <a:latin typeface="Arial"/>
                <a:ea typeface="Arial"/>
                <a:cs typeface="Arial"/>
                <a:sym typeface="Arial"/>
              </a:rPr>
              <a:t>7.</a:t>
            </a:r>
            <a:r>
              <a:rPr lang="en" sz="1400">
                <a:solidFill>
                  <a:srgbClr val="6C7373"/>
                </a:solidFill>
                <a:latin typeface="Arial"/>
                <a:ea typeface="Arial"/>
                <a:cs typeface="Arial"/>
                <a:sym typeface="Arial"/>
              </a:rPr>
              <a:t>Include meta-data like the date and project name in file names</a:t>
            </a:r>
            <a:endParaRPr sz="1400">
              <a:solidFill>
                <a:srgbClr val="6C7373"/>
              </a:solidFill>
              <a:latin typeface="Arial"/>
              <a:ea typeface="Arial"/>
              <a:cs typeface="Arial"/>
              <a:sym typeface="Arial"/>
            </a:endParaRPr>
          </a:p>
          <a:p>
            <a:pPr indent="0" lvl="0" marL="0" rtl="0" algn="l">
              <a:lnSpc>
                <a:spcPct val="115000"/>
              </a:lnSpc>
              <a:spcBef>
                <a:spcPts val="600"/>
              </a:spcBef>
              <a:spcAft>
                <a:spcPts val="0"/>
              </a:spcAft>
              <a:buNone/>
            </a:pPr>
            <a:r>
              <a:rPr lang="en" sz="1400">
                <a:solidFill>
                  <a:schemeClr val="dk1"/>
                </a:solidFill>
                <a:latin typeface="Arial"/>
                <a:ea typeface="Arial"/>
                <a:cs typeface="Arial"/>
                <a:sym typeface="Arial"/>
              </a:rPr>
              <a:t>8.</a:t>
            </a:r>
            <a:r>
              <a:rPr lang="en" sz="1400">
                <a:solidFill>
                  <a:srgbClr val="6C7373"/>
                </a:solidFill>
                <a:latin typeface="Arial"/>
                <a:ea typeface="Arial"/>
                <a:cs typeface="Arial"/>
                <a:sym typeface="Arial"/>
              </a:rPr>
              <a:t>Use comments strategically</a:t>
            </a:r>
            <a:endParaRPr sz="1400">
              <a:solidFill>
                <a:srgbClr val="6C7373"/>
              </a:solidFill>
              <a:latin typeface="Arial"/>
              <a:ea typeface="Arial"/>
              <a:cs typeface="Arial"/>
              <a:sym typeface="Arial"/>
            </a:endParaRPr>
          </a:p>
          <a:p>
            <a:pPr indent="0" lvl="0" marL="0" rtl="0" algn="l">
              <a:lnSpc>
                <a:spcPct val="115000"/>
              </a:lnSpc>
              <a:spcBef>
                <a:spcPts val="600"/>
              </a:spcBef>
              <a:spcAft>
                <a:spcPts val="0"/>
              </a:spcAft>
              <a:buNone/>
            </a:pPr>
            <a:r>
              <a:rPr lang="en" sz="1400">
                <a:solidFill>
                  <a:schemeClr val="dk1"/>
                </a:solidFill>
                <a:latin typeface="Arial"/>
                <a:ea typeface="Arial"/>
                <a:cs typeface="Arial"/>
                <a:sym typeface="Arial"/>
              </a:rPr>
              <a:t>9.</a:t>
            </a:r>
            <a:r>
              <a:rPr lang="en" sz="1400">
                <a:solidFill>
                  <a:srgbClr val="6C7373"/>
                </a:solidFill>
                <a:latin typeface="Arial"/>
                <a:ea typeface="Arial"/>
                <a:cs typeface="Arial"/>
                <a:sym typeface="Arial"/>
              </a:rPr>
              <a:t>Use function arguments</a:t>
            </a:r>
            <a:endParaRPr sz="1400">
              <a:solidFill>
                <a:srgbClr val="6C7373"/>
              </a:solidFill>
              <a:latin typeface="Arial"/>
              <a:ea typeface="Arial"/>
              <a:cs typeface="Arial"/>
              <a:sym typeface="Arial"/>
            </a:endParaRPr>
          </a:p>
          <a:p>
            <a:pPr indent="0" lvl="0" marL="0" rtl="0" algn="l">
              <a:lnSpc>
                <a:spcPct val="115000"/>
              </a:lnSpc>
              <a:spcBef>
                <a:spcPts val="600"/>
              </a:spcBef>
              <a:spcAft>
                <a:spcPts val="0"/>
              </a:spcAft>
              <a:buNone/>
            </a:pPr>
            <a:r>
              <a:rPr lang="en" sz="1400">
                <a:solidFill>
                  <a:schemeClr val="dk1"/>
                </a:solidFill>
                <a:latin typeface="Arial"/>
                <a:ea typeface="Arial"/>
                <a:cs typeface="Arial"/>
                <a:sym typeface="Arial"/>
              </a:rPr>
              <a:t>10.</a:t>
            </a:r>
            <a:r>
              <a:rPr lang="en" sz="1400">
                <a:solidFill>
                  <a:srgbClr val="6C7373"/>
                </a:solidFill>
                <a:latin typeface="Arial"/>
                <a:ea typeface="Arial"/>
                <a:cs typeface="Arial"/>
                <a:sym typeface="Arial"/>
              </a:rPr>
              <a:t>Include a prolog to introduce the code</a:t>
            </a:r>
            <a:endParaRPr sz="1400">
              <a:solidFill>
                <a:srgbClr val="6C7373"/>
              </a:solidFill>
              <a:latin typeface="Arial"/>
              <a:ea typeface="Arial"/>
              <a:cs typeface="Arial"/>
              <a:sym typeface="Arial"/>
            </a:endParaRPr>
          </a:p>
          <a:p>
            <a:pPr indent="0" lvl="0" marL="0" rtl="0" algn="l">
              <a:spcBef>
                <a:spcPts val="600"/>
              </a:spcBef>
              <a:spcAft>
                <a:spcPts val="0"/>
              </a:spcAft>
              <a:buNone/>
            </a:pPr>
            <a:r>
              <a:t/>
            </a:r>
            <a:endParaRPr sz="1400"/>
          </a:p>
        </p:txBody>
      </p:sp>
      <p:pic>
        <p:nvPicPr>
          <p:cNvPr id="314" name="Google Shape;314;p56"/>
          <p:cNvPicPr preferRelativeResize="0"/>
          <p:nvPr/>
        </p:nvPicPr>
        <p:blipFill>
          <a:blip r:embed="rId3">
            <a:alphaModFix/>
          </a:blip>
          <a:stretch>
            <a:fillRect/>
          </a:stretch>
        </p:blipFill>
        <p:spPr>
          <a:xfrm>
            <a:off x="6523175" y="1348972"/>
            <a:ext cx="704850" cy="1428475"/>
          </a:xfrm>
          <a:prstGeom prst="rect">
            <a:avLst/>
          </a:prstGeom>
          <a:noFill/>
          <a:ln>
            <a:noFill/>
          </a:ln>
        </p:spPr>
      </p:pic>
      <p:pic>
        <p:nvPicPr>
          <p:cNvPr id="315" name="Google Shape;315;p56"/>
          <p:cNvPicPr preferRelativeResize="0"/>
          <p:nvPr/>
        </p:nvPicPr>
        <p:blipFill>
          <a:blip r:embed="rId3">
            <a:alphaModFix/>
          </a:blip>
          <a:stretch>
            <a:fillRect/>
          </a:stretch>
        </p:blipFill>
        <p:spPr>
          <a:xfrm>
            <a:off x="6523175" y="2711899"/>
            <a:ext cx="704850" cy="954300"/>
          </a:xfrm>
          <a:prstGeom prst="rect">
            <a:avLst/>
          </a:prstGeom>
          <a:noFill/>
          <a:ln>
            <a:noFill/>
          </a:ln>
        </p:spPr>
      </p:pic>
      <p:pic>
        <p:nvPicPr>
          <p:cNvPr id="316" name="Google Shape;316;p56"/>
          <p:cNvPicPr preferRelativeResize="0"/>
          <p:nvPr/>
        </p:nvPicPr>
        <p:blipFill>
          <a:blip r:embed="rId3">
            <a:alphaModFix/>
          </a:blip>
          <a:stretch>
            <a:fillRect/>
          </a:stretch>
        </p:blipFill>
        <p:spPr>
          <a:xfrm>
            <a:off x="6523175" y="3666199"/>
            <a:ext cx="704850" cy="1016400"/>
          </a:xfrm>
          <a:prstGeom prst="rect">
            <a:avLst/>
          </a:prstGeom>
          <a:noFill/>
          <a:ln>
            <a:noFill/>
          </a:ln>
        </p:spPr>
      </p:pic>
      <p:sp>
        <p:nvSpPr>
          <p:cNvPr id="317" name="Google Shape;317;p56"/>
          <p:cNvSpPr txBox="1"/>
          <p:nvPr/>
        </p:nvSpPr>
        <p:spPr>
          <a:xfrm>
            <a:off x="7167825" y="1838025"/>
            <a:ext cx="11715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8398A"/>
                </a:solidFill>
                <a:latin typeface="Courier New"/>
                <a:ea typeface="Courier New"/>
                <a:cs typeface="Courier New"/>
                <a:sym typeface="Courier New"/>
              </a:rPr>
              <a:t>spacing</a:t>
            </a:r>
            <a:endParaRPr b="1">
              <a:solidFill>
                <a:srgbClr val="88398A"/>
              </a:solidFill>
              <a:latin typeface="Courier New"/>
              <a:ea typeface="Courier New"/>
              <a:cs typeface="Courier New"/>
              <a:sym typeface="Courier New"/>
            </a:endParaRPr>
          </a:p>
        </p:txBody>
      </p:sp>
      <p:sp>
        <p:nvSpPr>
          <p:cNvPr id="318" name="Google Shape;318;p56"/>
          <p:cNvSpPr txBox="1"/>
          <p:nvPr/>
        </p:nvSpPr>
        <p:spPr>
          <a:xfrm>
            <a:off x="7167825" y="2941250"/>
            <a:ext cx="9234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8398A"/>
                </a:solidFill>
                <a:latin typeface="Courier New"/>
                <a:ea typeface="Courier New"/>
                <a:cs typeface="Courier New"/>
                <a:sym typeface="Courier New"/>
              </a:rPr>
              <a:t>naming</a:t>
            </a:r>
            <a:endParaRPr b="1">
              <a:solidFill>
                <a:srgbClr val="88398A"/>
              </a:solidFill>
              <a:latin typeface="Courier New"/>
              <a:ea typeface="Courier New"/>
              <a:cs typeface="Courier New"/>
              <a:sym typeface="Courier New"/>
            </a:endParaRPr>
          </a:p>
        </p:txBody>
      </p:sp>
      <p:sp>
        <p:nvSpPr>
          <p:cNvPr id="319" name="Google Shape;319;p56"/>
          <p:cNvSpPr txBox="1"/>
          <p:nvPr/>
        </p:nvSpPr>
        <p:spPr>
          <a:xfrm>
            <a:off x="7167825" y="3926600"/>
            <a:ext cx="1329900" cy="3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8398A"/>
                </a:solidFill>
                <a:latin typeface="Courier New"/>
                <a:ea typeface="Courier New"/>
                <a:cs typeface="Courier New"/>
                <a:sym typeface="Courier New"/>
              </a:rPr>
              <a:t>explaining</a:t>
            </a:r>
            <a:endParaRPr b="1">
              <a:solidFill>
                <a:srgbClr val="88398A"/>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7"/>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8398A"/>
                </a:solidFill>
              </a:rPr>
              <a:t>Resources</a:t>
            </a:r>
            <a:endParaRPr>
              <a:solidFill>
                <a:srgbClr val="88398A"/>
              </a:solidFill>
            </a:endParaRPr>
          </a:p>
        </p:txBody>
      </p:sp>
      <p:sp>
        <p:nvSpPr>
          <p:cNvPr id="325" name="Google Shape;325;p57"/>
          <p:cNvSpPr txBox="1"/>
          <p:nvPr>
            <p:ph idx="1" type="body"/>
          </p:nvPr>
        </p:nvSpPr>
        <p:spPr>
          <a:xfrm>
            <a:off x="692025" y="1129125"/>
            <a:ext cx="5971500" cy="3148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rgbClr val="6C7373"/>
              </a:buClr>
              <a:buSzPts val="1400"/>
              <a:buFont typeface="Arial"/>
              <a:buChar char="●"/>
            </a:pPr>
            <a:r>
              <a:rPr lang="en" sz="1400">
                <a:solidFill>
                  <a:srgbClr val="6C7373"/>
                </a:solidFill>
                <a:latin typeface="Arial"/>
                <a:ea typeface="Arial"/>
                <a:cs typeface="Arial"/>
                <a:sym typeface="Arial"/>
              </a:rPr>
              <a:t>R style guides</a:t>
            </a:r>
            <a:endParaRPr sz="1400">
              <a:solidFill>
                <a:srgbClr val="6C7373"/>
              </a:solidFill>
              <a:latin typeface="Arial"/>
              <a:ea typeface="Arial"/>
              <a:cs typeface="Arial"/>
              <a:sym typeface="Arial"/>
            </a:endParaRPr>
          </a:p>
          <a:p>
            <a:pPr indent="-317500" lvl="1" marL="914400" rtl="0" algn="l">
              <a:lnSpc>
                <a:spcPct val="115000"/>
              </a:lnSpc>
              <a:spcBef>
                <a:spcPts val="0"/>
              </a:spcBef>
              <a:spcAft>
                <a:spcPts val="0"/>
              </a:spcAft>
              <a:buClr>
                <a:srgbClr val="6C7373"/>
              </a:buClr>
              <a:buSzPts val="1400"/>
              <a:buFont typeface="Arial"/>
              <a:buChar char="○"/>
            </a:pPr>
            <a:r>
              <a:rPr lang="en" sz="1400" u="sng">
                <a:solidFill>
                  <a:schemeClr val="hlink"/>
                </a:solidFill>
                <a:latin typeface="Arial"/>
                <a:ea typeface="Arial"/>
                <a:cs typeface="Arial"/>
                <a:sym typeface="Arial"/>
                <a:hlinkClick r:id="rId3"/>
              </a:rPr>
              <a:t>https://google.github.io/styleguide/Rguide.html</a:t>
            </a:r>
            <a:endParaRPr/>
          </a:p>
          <a:p>
            <a:pPr indent="-317500" lvl="1" marL="914400" rtl="0" algn="l">
              <a:lnSpc>
                <a:spcPct val="115000"/>
              </a:lnSpc>
              <a:spcBef>
                <a:spcPts val="0"/>
              </a:spcBef>
              <a:spcAft>
                <a:spcPts val="0"/>
              </a:spcAft>
              <a:buClr>
                <a:srgbClr val="6C7373"/>
              </a:buClr>
              <a:buSzPts val="1400"/>
              <a:buFont typeface="Arial"/>
              <a:buChar char="○"/>
            </a:pPr>
            <a:r>
              <a:rPr lang="en" sz="1400" u="sng">
                <a:solidFill>
                  <a:schemeClr val="hlink"/>
                </a:solidFill>
                <a:latin typeface="Arial"/>
                <a:ea typeface="Arial"/>
                <a:cs typeface="Arial"/>
                <a:sym typeface="Arial"/>
                <a:hlinkClick r:id="rId4"/>
              </a:rPr>
              <a:t>https://style.tidyverse.org/</a:t>
            </a:r>
            <a:endParaRPr sz="1400" u="sng">
              <a:solidFill>
                <a:schemeClr val="hlink"/>
              </a:solidFill>
              <a:latin typeface="Arial"/>
              <a:ea typeface="Arial"/>
              <a:cs typeface="Arial"/>
              <a:sym typeface="Arial"/>
            </a:endParaRPr>
          </a:p>
          <a:p>
            <a:pPr indent="-317500" lvl="0" marL="457200" rtl="0" algn="l">
              <a:lnSpc>
                <a:spcPct val="115000"/>
              </a:lnSpc>
              <a:spcBef>
                <a:spcPts val="0"/>
              </a:spcBef>
              <a:spcAft>
                <a:spcPts val="0"/>
              </a:spcAft>
              <a:buClr>
                <a:srgbClr val="6C7373"/>
              </a:buClr>
              <a:buSzPts val="1400"/>
              <a:buFont typeface="Arial"/>
              <a:buChar char="●"/>
            </a:pPr>
            <a:r>
              <a:rPr lang="en" sz="1400">
                <a:solidFill>
                  <a:srgbClr val="6C7373"/>
                </a:solidFill>
                <a:latin typeface="Arial"/>
                <a:ea typeface="Arial"/>
                <a:cs typeface="Arial"/>
                <a:sym typeface="Arial"/>
              </a:rPr>
              <a:t>Open access articles:</a:t>
            </a:r>
            <a:endParaRPr sz="1400">
              <a:solidFill>
                <a:srgbClr val="6C7373"/>
              </a:solidFill>
              <a:latin typeface="Arial"/>
              <a:ea typeface="Arial"/>
              <a:cs typeface="Arial"/>
              <a:sym typeface="Arial"/>
            </a:endParaRPr>
          </a:p>
          <a:p>
            <a:pPr indent="-317500" lvl="1" marL="914400" rtl="0" algn="l">
              <a:lnSpc>
                <a:spcPct val="115000"/>
              </a:lnSpc>
              <a:spcBef>
                <a:spcPts val="0"/>
              </a:spcBef>
              <a:spcAft>
                <a:spcPts val="0"/>
              </a:spcAft>
              <a:buClr>
                <a:srgbClr val="6C7373"/>
              </a:buClr>
              <a:buSzPts val="1400"/>
              <a:buFont typeface="Arial"/>
              <a:buChar char="○"/>
            </a:pPr>
            <a:r>
              <a:rPr lang="en" sz="1400" u="sng">
                <a:solidFill>
                  <a:schemeClr val="hlink"/>
                </a:solidFill>
                <a:latin typeface="Arial"/>
                <a:ea typeface="Arial"/>
                <a:cs typeface="Arial"/>
                <a:sym typeface="Arial"/>
                <a:hlinkClick r:id="rId5"/>
              </a:rPr>
              <a:t>Use of reproducible research practices in public health: A survey of public health analysts</a:t>
            </a:r>
            <a:r>
              <a:rPr lang="en" sz="1400">
                <a:solidFill>
                  <a:srgbClr val="6C7373"/>
                </a:solidFill>
                <a:latin typeface="Arial"/>
                <a:ea typeface="Arial"/>
                <a:cs typeface="Arial"/>
                <a:sym typeface="Arial"/>
              </a:rPr>
              <a:t> (Plos One)</a:t>
            </a:r>
            <a:endParaRPr sz="1400">
              <a:solidFill>
                <a:srgbClr val="6C7373"/>
              </a:solidFill>
              <a:latin typeface="Arial"/>
              <a:ea typeface="Arial"/>
              <a:cs typeface="Arial"/>
              <a:sym typeface="Arial"/>
            </a:endParaRPr>
          </a:p>
          <a:p>
            <a:pPr indent="-317500" lvl="1" marL="914400" rtl="0" algn="l">
              <a:lnSpc>
                <a:spcPct val="115000"/>
              </a:lnSpc>
              <a:spcBef>
                <a:spcPts val="0"/>
              </a:spcBef>
              <a:spcAft>
                <a:spcPts val="0"/>
              </a:spcAft>
              <a:buClr>
                <a:srgbClr val="6C7373"/>
              </a:buClr>
              <a:buSzPts val="1400"/>
              <a:buFont typeface="Arial"/>
              <a:buChar char="○"/>
            </a:pPr>
            <a:r>
              <a:rPr lang="en" sz="1400" u="sng">
                <a:solidFill>
                  <a:schemeClr val="hlink"/>
                </a:solidFill>
                <a:latin typeface="Arial"/>
                <a:ea typeface="Arial"/>
                <a:cs typeface="Arial"/>
                <a:sym typeface="Arial"/>
                <a:hlinkClick r:id="rId6"/>
              </a:rPr>
              <a:t>Three Changes Public Health Scientists Can Make to Help Build a Culture of Reproducible Research</a:t>
            </a:r>
            <a:r>
              <a:rPr lang="en" sz="1400">
                <a:solidFill>
                  <a:srgbClr val="6C7373"/>
                </a:solidFill>
                <a:latin typeface="Arial"/>
                <a:ea typeface="Arial"/>
                <a:cs typeface="Arial"/>
                <a:sym typeface="Arial"/>
              </a:rPr>
              <a:t> (Public Health Reports)</a:t>
            </a:r>
            <a:endParaRPr sz="1400">
              <a:solidFill>
                <a:srgbClr val="6C7373"/>
              </a:solidFill>
              <a:latin typeface="Arial"/>
              <a:ea typeface="Arial"/>
              <a:cs typeface="Arial"/>
              <a:sym typeface="Arial"/>
            </a:endParaRPr>
          </a:p>
          <a:p>
            <a:pPr indent="-317500" lvl="0" marL="457200" rtl="0" algn="l">
              <a:lnSpc>
                <a:spcPct val="115000"/>
              </a:lnSpc>
              <a:spcBef>
                <a:spcPts val="0"/>
              </a:spcBef>
              <a:spcAft>
                <a:spcPts val="0"/>
              </a:spcAft>
              <a:buClr>
                <a:srgbClr val="6C7373"/>
              </a:buClr>
              <a:buSzPts val="1400"/>
              <a:buFont typeface="Arial"/>
              <a:buChar char="●"/>
            </a:pPr>
            <a:r>
              <a:rPr lang="en" sz="1400">
                <a:solidFill>
                  <a:srgbClr val="6C7373"/>
                </a:solidFill>
                <a:latin typeface="Arial"/>
                <a:ea typeface="Arial"/>
                <a:cs typeface="Arial"/>
                <a:sym typeface="Arial"/>
              </a:rPr>
              <a:t>Web-based toolkit on formatting and sharing code, data, and other research documentation:</a:t>
            </a:r>
            <a:endParaRPr sz="1400">
              <a:solidFill>
                <a:srgbClr val="6C7373"/>
              </a:solidFill>
              <a:latin typeface="Arial"/>
              <a:ea typeface="Arial"/>
              <a:cs typeface="Arial"/>
              <a:sym typeface="Arial"/>
            </a:endParaRPr>
          </a:p>
          <a:p>
            <a:pPr indent="-317500" lvl="1" marL="914400" rtl="0" algn="l">
              <a:lnSpc>
                <a:spcPct val="115000"/>
              </a:lnSpc>
              <a:spcBef>
                <a:spcPts val="0"/>
              </a:spcBef>
              <a:spcAft>
                <a:spcPts val="0"/>
              </a:spcAft>
              <a:buClr>
                <a:srgbClr val="6C7373"/>
              </a:buClr>
              <a:buSzPts val="1400"/>
              <a:buFont typeface="Arial"/>
              <a:buChar char="○"/>
            </a:pPr>
            <a:r>
              <a:rPr lang="en" sz="1400" u="sng">
                <a:solidFill>
                  <a:schemeClr val="hlink"/>
                </a:solidFill>
                <a:latin typeface="Arial"/>
                <a:ea typeface="Arial"/>
                <a:cs typeface="Arial"/>
                <a:sym typeface="Arial"/>
                <a:hlinkClick r:id="rId7"/>
              </a:rPr>
              <a:t>https://coding2share.github.io/ReproducibilityToolkit/</a:t>
            </a:r>
            <a:endParaRPr sz="1400" u="sng">
              <a:solidFill>
                <a:schemeClr val="hlink"/>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8"/>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8398A"/>
                </a:solidFill>
              </a:rPr>
              <a:t>Thank you!</a:t>
            </a:r>
            <a:endParaRPr>
              <a:solidFill>
                <a:srgbClr val="88398A"/>
              </a:solidFill>
            </a:endParaRPr>
          </a:p>
        </p:txBody>
      </p:sp>
      <p:sp>
        <p:nvSpPr>
          <p:cNvPr id="331" name="Google Shape;331;p58"/>
          <p:cNvSpPr txBox="1"/>
          <p:nvPr>
            <p:ph idx="1" type="body"/>
          </p:nvPr>
        </p:nvSpPr>
        <p:spPr>
          <a:xfrm>
            <a:off x="692025" y="1129125"/>
            <a:ext cx="5971500" cy="31485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Clr>
                <a:schemeClr val="dk1"/>
              </a:buClr>
              <a:buSzPts val="1100"/>
              <a:buFont typeface="Arial"/>
              <a:buNone/>
            </a:pPr>
            <a:r>
              <a:rPr lang="en">
                <a:solidFill>
                  <a:srgbClr val="6C7373"/>
                </a:solidFill>
                <a:latin typeface="Arial"/>
                <a:ea typeface="Arial"/>
                <a:cs typeface="Arial"/>
                <a:sym typeface="Arial"/>
              </a:rPr>
              <a:t>If you want to connect with me to talk about R, R-Ladies, </a:t>
            </a:r>
            <a:r>
              <a:rPr b="1" lang="en">
                <a:solidFill>
                  <a:srgbClr val="6C7373"/>
                </a:solidFill>
                <a:latin typeface="Arial"/>
                <a:ea typeface="Arial"/>
                <a:cs typeface="Arial"/>
                <a:sym typeface="Arial"/>
              </a:rPr>
              <a:t>useR!2020</a:t>
            </a:r>
            <a:r>
              <a:rPr lang="en">
                <a:solidFill>
                  <a:srgbClr val="6C7373"/>
                </a:solidFill>
                <a:latin typeface="Arial"/>
                <a:ea typeface="Arial"/>
                <a:cs typeface="Arial"/>
                <a:sym typeface="Arial"/>
              </a:rPr>
              <a:t>, reproducibility, tennis, women in data science, Pokémon Go, Star Trek, whiskey cocktails, or yoga, try:</a:t>
            </a:r>
            <a:endParaRPr>
              <a:solidFill>
                <a:srgbClr val="6C7373"/>
              </a:solidFill>
              <a:latin typeface="Arial"/>
              <a:ea typeface="Arial"/>
              <a:cs typeface="Arial"/>
              <a:sym typeface="Arial"/>
            </a:endParaRPr>
          </a:p>
          <a:p>
            <a:pPr indent="-342900" lvl="0" marL="457200" rtl="0" algn="l">
              <a:lnSpc>
                <a:spcPct val="115000"/>
              </a:lnSpc>
              <a:spcBef>
                <a:spcPts val="700"/>
              </a:spcBef>
              <a:spcAft>
                <a:spcPts val="0"/>
              </a:spcAft>
              <a:buClr>
                <a:srgbClr val="6C7373"/>
              </a:buClr>
              <a:buSzPts val="1800"/>
              <a:buFont typeface="Arial"/>
              <a:buChar char="●"/>
            </a:pPr>
            <a:r>
              <a:rPr lang="en">
                <a:solidFill>
                  <a:srgbClr val="6C7373"/>
                </a:solidFill>
                <a:latin typeface="Arial"/>
                <a:ea typeface="Arial"/>
                <a:cs typeface="Arial"/>
                <a:sym typeface="Arial"/>
              </a:rPr>
              <a:t>@jenineharris (Twitter)</a:t>
            </a:r>
            <a:endParaRPr>
              <a:solidFill>
                <a:srgbClr val="6C7373"/>
              </a:solidFill>
              <a:latin typeface="Arial"/>
              <a:ea typeface="Arial"/>
              <a:cs typeface="Arial"/>
              <a:sym typeface="Arial"/>
            </a:endParaRPr>
          </a:p>
          <a:p>
            <a:pPr indent="-342900" lvl="0" marL="457200" rtl="0" algn="l">
              <a:lnSpc>
                <a:spcPct val="115000"/>
              </a:lnSpc>
              <a:spcBef>
                <a:spcPts val="0"/>
              </a:spcBef>
              <a:spcAft>
                <a:spcPts val="0"/>
              </a:spcAft>
              <a:buClr>
                <a:srgbClr val="6C7373"/>
              </a:buClr>
              <a:buSzPts val="1800"/>
              <a:buFont typeface="Arial"/>
              <a:buChar char="●"/>
            </a:pPr>
            <a:r>
              <a:rPr lang="en">
                <a:solidFill>
                  <a:srgbClr val="6C7373"/>
                </a:solidFill>
                <a:latin typeface="Arial"/>
                <a:ea typeface="Arial"/>
                <a:cs typeface="Arial"/>
                <a:sym typeface="Arial"/>
              </a:rPr>
              <a:t>harrisj@wustl.edu (email)</a:t>
            </a:r>
            <a:endParaRPr>
              <a:solidFill>
                <a:srgbClr val="6C7373"/>
              </a:solidFill>
              <a:latin typeface="Arial"/>
              <a:ea typeface="Arial"/>
              <a:cs typeface="Arial"/>
              <a:sym typeface="Arial"/>
            </a:endParaRPr>
          </a:p>
          <a:p>
            <a:pPr indent="-342900" lvl="0" marL="457200" rtl="0" algn="l">
              <a:lnSpc>
                <a:spcPct val="115000"/>
              </a:lnSpc>
              <a:spcBef>
                <a:spcPts val="0"/>
              </a:spcBef>
              <a:spcAft>
                <a:spcPts val="0"/>
              </a:spcAft>
              <a:buClr>
                <a:srgbClr val="6C7373"/>
              </a:buClr>
              <a:buSzPts val="1800"/>
              <a:buFont typeface="Arial"/>
              <a:buChar char="●"/>
            </a:pPr>
            <a:r>
              <a:rPr lang="en">
                <a:solidFill>
                  <a:srgbClr val="6C7373"/>
                </a:solidFill>
                <a:latin typeface="Arial"/>
                <a:ea typeface="Arial"/>
                <a:cs typeface="Arial"/>
                <a:sym typeface="Arial"/>
              </a:rPr>
              <a:t>9205 2033 3717 (PoGo friend code, I’m Statsgrl)</a:t>
            </a:r>
            <a:endParaRPr>
              <a:solidFill>
                <a:srgbClr val="6C7373"/>
              </a:solidFill>
              <a:latin typeface="Arial"/>
              <a:ea typeface="Arial"/>
              <a:cs typeface="Arial"/>
              <a:sym typeface="Arial"/>
            </a:endParaRPr>
          </a:p>
        </p:txBody>
      </p:sp>
      <p:pic>
        <p:nvPicPr>
          <p:cNvPr id="332" name="Google Shape;332;p58"/>
          <p:cNvPicPr preferRelativeResize="0"/>
          <p:nvPr/>
        </p:nvPicPr>
        <p:blipFill>
          <a:blip r:embed="rId3">
            <a:alphaModFix/>
          </a:blip>
          <a:stretch>
            <a:fillRect/>
          </a:stretch>
        </p:blipFill>
        <p:spPr>
          <a:xfrm>
            <a:off x="6968325" y="1107950"/>
            <a:ext cx="2175675" cy="2898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9"/>
          <p:cNvSpPr txBox="1"/>
          <p:nvPr>
            <p:ph type="ctrTitle"/>
          </p:nvPr>
        </p:nvSpPr>
        <p:spPr>
          <a:xfrm>
            <a:off x="902550" y="1214425"/>
            <a:ext cx="44481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Meeting People Where They Are</a:t>
            </a:r>
            <a:endParaRPr/>
          </a:p>
        </p:txBody>
      </p:sp>
      <p:sp>
        <p:nvSpPr>
          <p:cNvPr id="338" name="Google Shape;338;p59"/>
          <p:cNvSpPr txBox="1"/>
          <p:nvPr>
            <p:ph idx="1" type="subTitle"/>
          </p:nvPr>
        </p:nvSpPr>
        <p:spPr>
          <a:xfrm>
            <a:off x="902550" y="2459050"/>
            <a:ext cx="76320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Science in a Non-Profit BH-MCO</a:t>
            </a:r>
            <a:endParaRPr/>
          </a:p>
        </p:txBody>
      </p:sp>
      <p:sp>
        <p:nvSpPr>
          <p:cNvPr id="339" name="Google Shape;339;p59"/>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0" name="Google Shape;340;p59"/>
          <p:cNvSpPr txBox="1"/>
          <p:nvPr>
            <p:ph idx="4294967295" type="body"/>
          </p:nvPr>
        </p:nvSpPr>
        <p:spPr>
          <a:xfrm>
            <a:off x="902550" y="3858000"/>
            <a:ext cx="6807900" cy="5703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400"/>
              <a:t>Jessica Streeter |         </a:t>
            </a:r>
            <a:r>
              <a:rPr lang="en" sz="1400" u="sng">
                <a:solidFill>
                  <a:schemeClr val="hlink"/>
                </a:solidFill>
                <a:hlinkClick r:id="rId3"/>
              </a:rPr>
              <a:t>@phillynerd</a:t>
            </a:r>
            <a:r>
              <a:rPr lang="en" sz="1400"/>
              <a:t> |         </a:t>
            </a:r>
            <a:r>
              <a:rPr lang="en" sz="1400" u="sng">
                <a:solidFill>
                  <a:schemeClr val="hlink"/>
                </a:solidFill>
                <a:hlinkClick r:id="rId4"/>
              </a:rPr>
              <a:t>phillynerd.netlify.com</a:t>
            </a:r>
            <a:endParaRPr sz="2200"/>
          </a:p>
        </p:txBody>
      </p:sp>
      <p:pic>
        <p:nvPicPr>
          <p:cNvPr id="341" name="Google Shape;341;p59"/>
          <p:cNvPicPr preferRelativeResize="0"/>
          <p:nvPr/>
        </p:nvPicPr>
        <p:blipFill>
          <a:blip r:embed="rId5">
            <a:alphaModFix/>
          </a:blip>
          <a:stretch>
            <a:fillRect/>
          </a:stretch>
        </p:blipFill>
        <p:spPr>
          <a:xfrm>
            <a:off x="2398875" y="4009077"/>
            <a:ext cx="335625" cy="321650"/>
          </a:xfrm>
          <a:prstGeom prst="rect">
            <a:avLst/>
          </a:prstGeom>
          <a:noFill/>
          <a:ln>
            <a:noFill/>
          </a:ln>
        </p:spPr>
      </p:pic>
      <p:pic>
        <p:nvPicPr>
          <p:cNvPr id="342" name="Google Shape;342;p59"/>
          <p:cNvPicPr preferRelativeResize="0"/>
          <p:nvPr/>
        </p:nvPicPr>
        <p:blipFill>
          <a:blip r:embed="rId6">
            <a:alphaModFix/>
          </a:blip>
          <a:stretch>
            <a:fillRect/>
          </a:stretch>
        </p:blipFill>
        <p:spPr>
          <a:xfrm>
            <a:off x="3872724" y="4031177"/>
            <a:ext cx="321626" cy="321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60"/>
          <p:cNvSpPr txBox="1"/>
          <p:nvPr>
            <p:ph idx="1" type="body"/>
          </p:nvPr>
        </p:nvSpPr>
        <p:spPr>
          <a:xfrm>
            <a:off x="692025" y="2515225"/>
            <a:ext cx="3990000" cy="68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000">
                <a:latin typeface="Impact"/>
                <a:ea typeface="Impact"/>
                <a:cs typeface="Impact"/>
                <a:sym typeface="Impact"/>
              </a:rPr>
              <a:t>Data + Mental Health   = </a:t>
            </a:r>
            <a:endParaRPr sz="3000">
              <a:latin typeface="Impact"/>
              <a:ea typeface="Impact"/>
              <a:cs typeface="Impact"/>
              <a:sym typeface="Impact"/>
            </a:endParaRPr>
          </a:p>
        </p:txBody>
      </p:sp>
      <p:pic>
        <p:nvPicPr>
          <p:cNvPr id="348" name="Google Shape;348;p60"/>
          <p:cNvPicPr preferRelativeResize="0"/>
          <p:nvPr/>
        </p:nvPicPr>
        <p:blipFill>
          <a:blip r:embed="rId3">
            <a:alphaModFix/>
          </a:blip>
          <a:stretch>
            <a:fillRect/>
          </a:stretch>
        </p:blipFill>
        <p:spPr>
          <a:xfrm>
            <a:off x="5061875" y="1528375"/>
            <a:ext cx="3331650" cy="3331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61"/>
          <p:cNvSpPr txBox="1"/>
          <p:nvPr>
            <p:ph idx="1" type="body"/>
          </p:nvPr>
        </p:nvSpPr>
        <p:spPr>
          <a:xfrm>
            <a:off x="692025" y="1584700"/>
            <a:ext cx="3879900" cy="3219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000">
                <a:latin typeface="Impact"/>
                <a:ea typeface="Impact"/>
                <a:cs typeface="Impact"/>
                <a:sym typeface="Impact"/>
              </a:rPr>
              <a:t>Data </a:t>
            </a:r>
            <a:endParaRPr sz="3000">
              <a:latin typeface="Impact"/>
              <a:ea typeface="Impact"/>
              <a:cs typeface="Impact"/>
              <a:sym typeface="Impact"/>
            </a:endParaRPr>
          </a:p>
          <a:p>
            <a:pPr indent="0" lvl="0" marL="0" rtl="0" algn="l">
              <a:spcBef>
                <a:spcPts val="600"/>
              </a:spcBef>
              <a:spcAft>
                <a:spcPts val="0"/>
              </a:spcAft>
              <a:buNone/>
            </a:pPr>
            <a:r>
              <a:rPr lang="en" sz="3000">
                <a:latin typeface="Impact"/>
                <a:ea typeface="Impact"/>
                <a:cs typeface="Impact"/>
                <a:sym typeface="Impact"/>
              </a:rPr>
              <a:t>+ Mental Health </a:t>
            </a:r>
            <a:endParaRPr sz="3000">
              <a:latin typeface="Impact"/>
              <a:ea typeface="Impact"/>
              <a:cs typeface="Impact"/>
              <a:sym typeface="Impact"/>
            </a:endParaRPr>
          </a:p>
          <a:p>
            <a:pPr indent="0" lvl="0" marL="0" rtl="0" algn="l">
              <a:spcBef>
                <a:spcPts val="600"/>
              </a:spcBef>
              <a:spcAft>
                <a:spcPts val="0"/>
              </a:spcAft>
              <a:buNone/>
            </a:pPr>
            <a:r>
              <a:rPr lang="en" sz="3000">
                <a:solidFill>
                  <a:srgbClr val="88398A"/>
                </a:solidFill>
                <a:latin typeface="Impact"/>
                <a:ea typeface="Impact"/>
                <a:cs typeface="Impact"/>
                <a:sym typeface="Impact"/>
              </a:rPr>
              <a:t>+ Phenomenal but not Data-Savvy Clinicians </a:t>
            </a:r>
            <a:endParaRPr sz="3000">
              <a:solidFill>
                <a:srgbClr val="88398A"/>
              </a:solidFill>
              <a:latin typeface="Impact"/>
              <a:ea typeface="Impact"/>
              <a:cs typeface="Impact"/>
              <a:sym typeface="Impact"/>
            </a:endParaRPr>
          </a:p>
          <a:p>
            <a:pPr indent="0" lvl="0" marL="0" rtl="0" algn="l">
              <a:spcBef>
                <a:spcPts val="600"/>
              </a:spcBef>
              <a:spcAft>
                <a:spcPts val="0"/>
              </a:spcAft>
              <a:buNone/>
            </a:pPr>
            <a:r>
              <a:rPr lang="en" sz="3000">
                <a:solidFill>
                  <a:srgbClr val="88398A"/>
                </a:solidFill>
                <a:latin typeface="Impact"/>
                <a:ea typeface="Impact"/>
                <a:cs typeface="Impact"/>
                <a:sym typeface="Impact"/>
              </a:rPr>
              <a:t>+ Really Dated Tech</a:t>
            </a:r>
            <a:r>
              <a:rPr lang="en" sz="3000">
                <a:latin typeface="Impact"/>
                <a:ea typeface="Impact"/>
                <a:cs typeface="Impact"/>
                <a:sym typeface="Impact"/>
              </a:rPr>
              <a:t> = </a:t>
            </a:r>
            <a:endParaRPr sz="3000">
              <a:latin typeface="Impact"/>
              <a:ea typeface="Impact"/>
              <a:cs typeface="Impact"/>
              <a:sym typeface="Impact"/>
            </a:endParaRPr>
          </a:p>
        </p:txBody>
      </p:sp>
      <p:pic>
        <p:nvPicPr>
          <p:cNvPr id="354" name="Google Shape;354;p61"/>
          <p:cNvPicPr preferRelativeResize="0"/>
          <p:nvPr/>
        </p:nvPicPr>
        <p:blipFill>
          <a:blip r:embed="rId3">
            <a:alphaModFix/>
          </a:blip>
          <a:stretch>
            <a:fillRect/>
          </a:stretch>
        </p:blipFill>
        <p:spPr>
          <a:xfrm>
            <a:off x="4744200" y="1433650"/>
            <a:ext cx="3257350" cy="3257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62"/>
          <p:cNvSpPr txBox="1"/>
          <p:nvPr>
            <p:ph type="title"/>
          </p:nvPr>
        </p:nvSpPr>
        <p:spPr>
          <a:xfrm>
            <a:off x="692025" y="422500"/>
            <a:ext cx="44514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can we do?</a:t>
            </a:r>
            <a:endParaRPr/>
          </a:p>
        </p:txBody>
      </p:sp>
      <p:sp>
        <p:nvSpPr>
          <p:cNvPr id="360" name="Google Shape;360;p62"/>
          <p:cNvSpPr txBox="1"/>
          <p:nvPr>
            <p:ph idx="1" type="body"/>
          </p:nvPr>
        </p:nvSpPr>
        <p:spPr>
          <a:xfrm>
            <a:off x="644925" y="1367625"/>
            <a:ext cx="4395000" cy="31485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SzPts val="2000"/>
              <a:buChar char="▪"/>
            </a:pPr>
            <a:r>
              <a:rPr lang="en" sz="2000"/>
              <a:t>Meet people where they are</a:t>
            </a:r>
            <a:endParaRPr sz="2000"/>
          </a:p>
          <a:p>
            <a:pPr indent="-355600" lvl="0" marL="457200" rtl="0" algn="l">
              <a:lnSpc>
                <a:spcPct val="150000"/>
              </a:lnSpc>
              <a:spcBef>
                <a:spcPts val="0"/>
              </a:spcBef>
              <a:spcAft>
                <a:spcPts val="0"/>
              </a:spcAft>
              <a:buSzPts val="2000"/>
              <a:buChar char="▪"/>
            </a:pPr>
            <a:r>
              <a:rPr lang="en" sz="2000"/>
              <a:t>Put in the work up front</a:t>
            </a:r>
            <a:endParaRPr sz="2000"/>
          </a:p>
          <a:p>
            <a:pPr indent="-355600" lvl="0" marL="457200" rtl="0" algn="l">
              <a:lnSpc>
                <a:spcPct val="150000"/>
              </a:lnSpc>
              <a:spcBef>
                <a:spcPts val="0"/>
              </a:spcBef>
              <a:spcAft>
                <a:spcPts val="0"/>
              </a:spcAft>
              <a:buSzPts val="2000"/>
              <a:buChar char="▪"/>
            </a:pPr>
            <a:r>
              <a:rPr lang="en" sz="2000"/>
              <a:t>Be a strong translator</a:t>
            </a:r>
            <a:endParaRPr sz="2000"/>
          </a:p>
          <a:p>
            <a:pPr indent="-355600" lvl="0" marL="457200" rtl="0" algn="l">
              <a:lnSpc>
                <a:spcPct val="150000"/>
              </a:lnSpc>
              <a:spcBef>
                <a:spcPts val="0"/>
              </a:spcBef>
              <a:spcAft>
                <a:spcPts val="0"/>
              </a:spcAft>
              <a:buSzPts val="2000"/>
              <a:buChar char="▪"/>
            </a:pPr>
            <a:r>
              <a:rPr lang="en" sz="2000"/>
              <a:t>Be flexible on tools and methods</a:t>
            </a:r>
            <a:endParaRPr sz="2000"/>
          </a:p>
        </p:txBody>
      </p:sp>
      <p:pic>
        <p:nvPicPr>
          <p:cNvPr id="361" name="Google Shape;361;p62"/>
          <p:cNvPicPr preferRelativeResize="0"/>
          <p:nvPr/>
        </p:nvPicPr>
        <p:blipFill>
          <a:blip r:embed="rId3">
            <a:alphaModFix/>
          </a:blip>
          <a:stretch>
            <a:fillRect/>
          </a:stretch>
        </p:blipFill>
        <p:spPr>
          <a:xfrm>
            <a:off x="5143425" y="1367625"/>
            <a:ext cx="3042850" cy="2725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3"/>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endParaRPr/>
          </a:p>
        </p:txBody>
      </p:sp>
      <p:sp>
        <p:nvSpPr>
          <p:cNvPr id="367" name="Google Shape;367;p63"/>
          <p:cNvSpPr txBox="1"/>
          <p:nvPr>
            <p:ph idx="1" type="body"/>
          </p:nvPr>
        </p:nvSpPr>
        <p:spPr>
          <a:xfrm>
            <a:off x="692025" y="1237775"/>
            <a:ext cx="7513200" cy="2483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At Community Behavioral Health</a:t>
            </a:r>
            <a:br>
              <a:rPr lang="en"/>
            </a:br>
            <a:endParaRPr/>
          </a:p>
          <a:p>
            <a:pPr indent="-342900" lvl="0" marL="457200" rtl="0" algn="l">
              <a:spcBef>
                <a:spcPts val="0"/>
              </a:spcBef>
              <a:spcAft>
                <a:spcPts val="0"/>
              </a:spcAft>
              <a:buSzPts val="1800"/>
              <a:buChar char="▪"/>
            </a:pPr>
            <a:r>
              <a:rPr lang="en"/>
              <a:t>Initial Goal: Create different cohorts for kids based on risk.</a:t>
            </a:r>
            <a:endParaRPr/>
          </a:p>
          <a:p>
            <a:pPr indent="-342900" lvl="1" marL="914400" rtl="0" algn="l">
              <a:spcBef>
                <a:spcPts val="0"/>
              </a:spcBef>
              <a:spcAft>
                <a:spcPts val="0"/>
              </a:spcAft>
              <a:buSzPts val="1800"/>
              <a:buChar char="▫"/>
            </a:pPr>
            <a:r>
              <a:rPr lang="en"/>
              <a:t>Oh, we already defined this risk and the groups aren’t mutually exclusive, and the groups won’t necessarily get different treatments</a:t>
            </a:r>
            <a:br>
              <a:rPr lang="en"/>
            </a:br>
            <a:endParaRPr/>
          </a:p>
          <a:p>
            <a:pPr indent="-342900" lvl="0" marL="457200" rtl="0" algn="l">
              <a:spcBef>
                <a:spcPts val="0"/>
              </a:spcBef>
              <a:spcAft>
                <a:spcPts val="0"/>
              </a:spcAft>
              <a:buSzPts val="1800"/>
              <a:buChar char="▪"/>
            </a:pPr>
            <a:r>
              <a:rPr lang="en"/>
              <a:t>Revised Goal: Find whose low risk so we can spend less time on those groups</a:t>
            </a:r>
            <a:br>
              <a:rPr lang="en"/>
            </a:br>
            <a:endParaRPr/>
          </a:p>
          <a:p>
            <a:pPr indent="-342900" lvl="0" marL="457200" rtl="0" algn="l">
              <a:spcBef>
                <a:spcPts val="0"/>
              </a:spcBef>
              <a:spcAft>
                <a:spcPts val="0"/>
              </a:spcAft>
              <a:buSzPts val="1800"/>
              <a:buChar char="▪"/>
            </a:pPr>
            <a:r>
              <a:rPr lang="en"/>
              <a:t>Final Product….</a:t>
            </a:r>
            <a:endParaRPr sz="3000">
              <a:latin typeface="Creepster"/>
              <a:ea typeface="Creepster"/>
              <a:cs typeface="Creepster"/>
              <a:sym typeface="Creepste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64"/>
          <p:cNvSpPr txBox="1"/>
          <p:nvPr>
            <p:ph idx="1" type="body"/>
          </p:nvPr>
        </p:nvSpPr>
        <p:spPr>
          <a:xfrm>
            <a:off x="1441500" y="101500"/>
            <a:ext cx="62610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6000">
                <a:latin typeface="Creepster"/>
                <a:ea typeface="Creepster"/>
                <a:cs typeface="Creepster"/>
                <a:sym typeface="Creepster"/>
              </a:rPr>
              <a:t>AN EXCEL CALCULATOR</a:t>
            </a:r>
            <a:endParaRPr sz="6000"/>
          </a:p>
        </p:txBody>
      </p:sp>
      <p:pic>
        <p:nvPicPr>
          <p:cNvPr id="373" name="Google Shape;373;p64"/>
          <p:cNvPicPr preferRelativeResize="0"/>
          <p:nvPr/>
        </p:nvPicPr>
        <p:blipFill>
          <a:blip r:embed="rId3">
            <a:alphaModFix/>
          </a:blip>
          <a:stretch>
            <a:fillRect/>
          </a:stretch>
        </p:blipFill>
        <p:spPr>
          <a:xfrm>
            <a:off x="5038750" y="1357150"/>
            <a:ext cx="3989800" cy="3274951"/>
          </a:xfrm>
          <a:prstGeom prst="rect">
            <a:avLst/>
          </a:prstGeom>
          <a:noFill/>
          <a:ln>
            <a:noFill/>
          </a:ln>
        </p:spPr>
      </p:pic>
      <p:pic>
        <p:nvPicPr>
          <p:cNvPr id="374" name="Google Shape;374;p64"/>
          <p:cNvPicPr preferRelativeResize="0"/>
          <p:nvPr/>
        </p:nvPicPr>
        <p:blipFill>
          <a:blip r:embed="rId4">
            <a:alphaModFix/>
          </a:blip>
          <a:stretch>
            <a:fillRect/>
          </a:stretch>
        </p:blipFill>
        <p:spPr>
          <a:xfrm>
            <a:off x="257250" y="1357150"/>
            <a:ext cx="4781502" cy="3148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5"/>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Wait, what now?</a:t>
            </a:r>
            <a:endParaRPr/>
          </a:p>
        </p:txBody>
      </p:sp>
      <p:sp>
        <p:nvSpPr>
          <p:cNvPr id="380" name="Google Shape;380;p65"/>
          <p:cNvSpPr txBox="1"/>
          <p:nvPr>
            <p:ph idx="1" type="body"/>
          </p:nvPr>
        </p:nvSpPr>
        <p:spPr>
          <a:xfrm>
            <a:off x="692025" y="1134150"/>
            <a:ext cx="5280600" cy="3148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Char char="●"/>
            </a:pPr>
            <a:r>
              <a:rPr lang="en"/>
              <a:t>Lots of fancy r code in the background (random forest for feature importance, then final modeling is a logistic regression)</a:t>
            </a:r>
            <a:br>
              <a:rPr lang="en"/>
            </a:br>
            <a:endParaRPr/>
          </a:p>
          <a:p>
            <a:pPr indent="-342900" lvl="0" marL="457200" rtl="0" algn="l">
              <a:lnSpc>
                <a:spcPct val="115000"/>
              </a:lnSpc>
              <a:spcBef>
                <a:spcPts val="0"/>
              </a:spcBef>
              <a:spcAft>
                <a:spcPts val="0"/>
              </a:spcAft>
              <a:buSzPts val="1800"/>
              <a:buChar char="●"/>
            </a:pPr>
            <a:r>
              <a:rPr lang="en"/>
              <a:t>Chose a model that wasn’t a black box</a:t>
            </a:r>
            <a:endParaRPr/>
          </a:p>
          <a:p>
            <a:pPr indent="0" lvl="0" marL="457200" rtl="0" algn="l">
              <a:lnSpc>
                <a:spcPct val="115000"/>
              </a:lnSpc>
              <a:spcBef>
                <a:spcPts val="600"/>
              </a:spcBef>
              <a:spcAft>
                <a:spcPts val="0"/>
              </a:spcAft>
              <a:buNone/>
            </a:pPr>
            <a:r>
              <a:t/>
            </a:r>
            <a:endParaRPr/>
          </a:p>
          <a:p>
            <a:pPr indent="-342900" lvl="0" marL="457200" rtl="0" algn="l">
              <a:lnSpc>
                <a:spcPct val="115000"/>
              </a:lnSpc>
              <a:spcBef>
                <a:spcPts val="600"/>
              </a:spcBef>
              <a:spcAft>
                <a:spcPts val="0"/>
              </a:spcAft>
              <a:buSzPts val="1800"/>
              <a:buChar char="●"/>
            </a:pPr>
            <a:r>
              <a:rPr lang="en"/>
              <a:t>Could make it manual bc of long LOS and limited cohort size</a:t>
            </a:r>
            <a:br>
              <a:rPr lang="en"/>
            </a:br>
            <a:endParaRPr/>
          </a:p>
          <a:p>
            <a:pPr indent="-342900" lvl="0" marL="457200" rtl="0" algn="l">
              <a:lnSpc>
                <a:spcPct val="115000"/>
              </a:lnSpc>
              <a:spcBef>
                <a:spcPts val="0"/>
              </a:spcBef>
              <a:spcAft>
                <a:spcPts val="0"/>
              </a:spcAft>
              <a:buSzPts val="1800"/>
              <a:buChar char="●"/>
            </a:pPr>
            <a:r>
              <a:rPr lang="en"/>
              <a:t>Excel is familiar with low tech burden</a:t>
            </a:r>
            <a:endParaRPr/>
          </a:p>
        </p:txBody>
      </p:sp>
      <p:pic>
        <p:nvPicPr>
          <p:cNvPr id="381" name="Google Shape;381;p65"/>
          <p:cNvPicPr preferRelativeResize="0"/>
          <p:nvPr/>
        </p:nvPicPr>
        <p:blipFill>
          <a:blip r:embed="rId3">
            <a:alphaModFix/>
          </a:blip>
          <a:stretch>
            <a:fillRect/>
          </a:stretch>
        </p:blipFill>
        <p:spPr>
          <a:xfrm>
            <a:off x="5719950" y="1138463"/>
            <a:ext cx="2866575" cy="2866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9"/>
          <p:cNvSpPr txBox="1"/>
          <p:nvPr>
            <p:ph idx="4294967295" type="title"/>
          </p:nvPr>
        </p:nvSpPr>
        <p:spPr>
          <a:xfrm>
            <a:off x="692025" y="422500"/>
            <a:ext cx="42609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R-Ladies Philly</a:t>
            </a:r>
            <a:endParaRPr sz="3600">
              <a:solidFill>
                <a:srgbClr val="88398A"/>
              </a:solidFill>
            </a:endParaRPr>
          </a:p>
        </p:txBody>
      </p:sp>
      <p:pic>
        <p:nvPicPr>
          <p:cNvPr id="174" name="Google Shape;174;p39"/>
          <p:cNvPicPr preferRelativeResize="0"/>
          <p:nvPr/>
        </p:nvPicPr>
        <p:blipFill>
          <a:blip r:embed="rId3">
            <a:alphaModFix/>
          </a:blip>
          <a:stretch>
            <a:fillRect/>
          </a:stretch>
        </p:blipFill>
        <p:spPr>
          <a:xfrm>
            <a:off x="6259675" y="2802125"/>
            <a:ext cx="3066875" cy="2448400"/>
          </a:xfrm>
          <a:prstGeom prst="rect">
            <a:avLst/>
          </a:prstGeom>
          <a:noFill/>
          <a:ln>
            <a:noFill/>
          </a:ln>
        </p:spPr>
      </p:pic>
      <p:sp>
        <p:nvSpPr>
          <p:cNvPr id="175" name="Google Shape;175;p39"/>
          <p:cNvSpPr txBox="1"/>
          <p:nvPr>
            <p:ph idx="4294967295" type="body"/>
          </p:nvPr>
        </p:nvSpPr>
        <p:spPr>
          <a:xfrm>
            <a:off x="692025" y="1279900"/>
            <a:ext cx="7970100" cy="34548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SzPts val="2400"/>
              <a:buChar char="▪"/>
            </a:pPr>
            <a:r>
              <a:rPr lang="en" sz="2400"/>
              <a:t>Philadelphia chapter of </a:t>
            </a:r>
            <a:r>
              <a:rPr b="1" lang="en" sz="2400">
                <a:solidFill>
                  <a:srgbClr val="88398A"/>
                </a:solidFill>
              </a:rPr>
              <a:t>R-Ladies Global</a:t>
            </a:r>
            <a:endParaRPr b="1" sz="2400">
              <a:solidFill>
                <a:srgbClr val="88398A"/>
              </a:solidFill>
            </a:endParaRPr>
          </a:p>
          <a:p>
            <a:pPr indent="-381000" lvl="0" marL="457200" rtl="0" algn="l">
              <a:lnSpc>
                <a:spcPct val="150000"/>
              </a:lnSpc>
              <a:spcBef>
                <a:spcPts val="0"/>
              </a:spcBef>
              <a:spcAft>
                <a:spcPts val="0"/>
              </a:spcAft>
              <a:buSzPts val="2400"/>
              <a:buChar char="▪"/>
            </a:pPr>
            <a:r>
              <a:rPr b="1" lang="en" sz="2400">
                <a:solidFill>
                  <a:srgbClr val="88398A"/>
                </a:solidFill>
              </a:rPr>
              <a:t>Gender diversity</a:t>
            </a:r>
            <a:r>
              <a:rPr lang="en" sz="2400"/>
              <a:t> in the </a:t>
            </a:r>
            <a:r>
              <a:rPr b="1" lang="en" sz="2400">
                <a:solidFill>
                  <a:srgbClr val="88398A"/>
                </a:solidFill>
              </a:rPr>
              <a:t>R</a:t>
            </a:r>
            <a:r>
              <a:rPr lang="en" sz="2400"/>
              <a:t> community</a:t>
            </a:r>
            <a:endParaRPr sz="2400"/>
          </a:p>
          <a:p>
            <a:pPr indent="-381000" lvl="0" marL="457200" rtl="0" algn="l">
              <a:lnSpc>
                <a:spcPct val="150000"/>
              </a:lnSpc>
              <a:spcBef>
                <a:spcPts val="0"/>
              </a:spcBef>
              <a:spcAft>
                <a:spcPts val="0"/>
              </a:spcAft>
              <a:buSzPts val="2400"/>
              <a:buChar char="▪"/>
            </a:pPr>
            <a:r>
              <a:rPr lang="en" sz="2400"/>
              <a:t>Launched in </a:t>
            </a:r>
            <a:r>
              <a:rPr b="1" lang="en" sz="2400">
                <a:solidFill>
                  <a:srgbClr val="88398A"/>
                </a:solidFill>
              </a:rPr>
              <a:t>January 2018</a:t>
            </a:r>
            <a:endParaRPr b="1" sz="2400">
              <a:solidFill>
                <a:srgbClr val="88398A"/>
              </a:solidFill>
            </a:endParaRPr>
          </a:p>
          <a:p>
            <a:pPr indent="-381000" lvl="0" marL="457200" rtl="0" algn="l">
              <a:lnSpc>
                <a:spcPct val="150000"/>
              </a:lnSpc>
              <a:spcBef>
                <a:spcPts val="0"/>
              </a:spcBef>
              <a:spcAft>
                <a:spcPts val="0"/>
              </a:spcAft>
              <a:buSzPts val="2400"/>
              <a:buChar char="▪"/>
            </a:pPr>
            <a:r>
              <a:rPr b="1" lang="en" sz="2400">
                <a:solidFill>
                  <a:srgbClr val="88398A"/>
                </a:solidFill>
              </a:rPr>
              <a:t>Volunteer</a:t>
            </a:r>
            <a:r>
              <a:rPr lang="en" sz="2400"/>
              <a:t>-led</a:t>
            </a:r>
            <a:endParaRPr sz="2400"/>
          </a:p>
          <a:p>
            <a:pPr indent="-381000" lvl="0" marL="457200" rtl="0" algn="l">
              <a:lnSpc>
                <a:spcPct val="150000"/>
              </a:lnSpc>
              <a:spcBef>
                <a:spcPts val="0"/>
              </a:spcBef>
              <a:spcAft>
                <a:spcPts val="0"/>
              </a:spcAft>
              <a:buSzPts val="2400"/>
              <a:buChar char="▪"/>
            </a:pPr>
            <a:r>
              <a:rPr lang="en" sz="2400"/>
              <a:t>More than </a:t>
            </a:r>
            <a:r>
              <a:rPr b="1" lang="en" sz="2400">
                <a:solidFill>
                  <a:srgbClr val="88398A"/>
                </a:solidFill>
              </a:rPr>
              <a:t>700 </a:t>
            </a:r>
            <a:r>
              <a:rPr lang="en" sz="2400"/>
              <a:t>members!</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6"/>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Outcomes</a:t>
            </a:r>
            <a:endParaRPr/>
          </a:p>
        </p:txBody>
      </p:sp>
      <p:sp>
        <p:nvSpPr>
          <p:cNvPr id="387" name="Google Shape;387;p66"/>
          <p:cNvSpPr txBox="1"/>
          <p:nvPr>
            <p:ph idx="1" type="body"/>
          </p:nvPr>
        </p:nvSpPr>
        <p:spPr>
          <a:xfrm>
            <a:off x="273350" y="1100275"/>
            <a:ext cx="4879500" cy="31485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sz="1600"/>
              <a:t>All Clinicians were very open to using the calculator</a:t>
            </a:r>
            <a:endParaRPr sz="1600"/>
          </a:p>
          <a:p>
            <a:pPr indent="-330200" lvl="1" marL="914400" rtl="0" algn="l">
              <a:spcBef>
                <a:spcPts val="0"/>
              </a:spcBef>
              <a:spcAft>
                <a:spcPts val="0"/>
              </a:spcAft>
              <a:buSzPts val="1600"/>
              <a:buChar char="○"/>
            </a:pPr>
            <a:r>
              <a:rPr lang="en" sz="1600"/>
              <a:t>Low burden, could integrate into their normal routine easily</a:t>
            </a:r>
            <a:br>
              <a:rPr lang="en" sz="1600"/>
            </a:br>
            <a:endParaRPr sz="1600"/>
          </a:p>
          <a:p>
            <a:pPr indent="-330200" lvl="0" marL="457200" rtl="0" algn="l">
              <a:spcBef>
                <a:spcPts val="0"/>
              </a:spcBef>
              <a:spcAft>
                <a:spcPts val="0"/>
              </a:spcAft>
              <a:buSzPts val="1600"/>
              <a:buChar char="●"/>
            </a:pPr>
            <a:r>
              <a:rPr lang="en" sz="1600"/>
              <a:t>Clinician facing calculator was in terms they understood</a:t>
            </a:r>
            <a:endParaRPr sz="1600"/>
          </a:p>
          <a:p>
            <a:pPr indent="-330200" lvl="1" marL="914400" rtl="0" algn="l">
              <a:spcBef>
                <a:spcPts val="0"/>
              </a:spcBef>
              <a:spcAft>
                <a:spcPts val="0"/>
              </a:spcAft>
              <a:buSzPts val="1600"/>
              <a:buChar char="○"/>
            </a:pPr>
            <a:r>
              <a:rPr lang="en" sz="1600"/>
              <a:t>All the math was hidden</a:t>
            </a:r>
            <a:br>
              <a:rPr lang="en" sz="1600"/>
            </a:br>
            <a:endParaRPr sz="1600"/>
          </a:p>
          <a:p>
            <a:pPr indent="-330200" lvl="0" marL="457200" rtl="0" algn="l">
              <a:spcBef>
                <a:spcPts val="0"/>
              </a:spcBef>
              <a:spcAft>
                <a:spcPts val="0"/>
              </a:spcAft>
              <a:buSzPts val="1600"/>
              <a:buChar char="●"/>
            </a:pPr>
            <a:r>
              <a:rPr lang="en" sz="1600"/>
              <a:t>Assessing the model’s performance is fairly straightforward because of R backend</a:t>
            </a:r>
            <a:br>
              <a:rPr lang="en" sz="1600"/>
            </a:br>
            <a:endParaRPr sz="1600"/>
          </a:p>
          <a:p>
            <a:pPr indent="-330200" lvl="0" marL="457200" rtl="0" algn="l">
              <a:spcBef>
                <a:spcPts val="0"/>
              </a:spcBef>
              <a:spcAft>
                <a:spcPts val="0"/>
              </a:spcAft>
              <a:buSzPts val="1600"/>
              <a:buChar char="●"/>
            </a:pPr>
            <a:r>
              <a:rPr lang="en" sz="1600"/>
              <a:t>Model performed extremely well over next 2 years</a:t>
            </a:r>
            <a:endParaRPr sz="1600"/>
          </a:p>
          <a:p>
            <a:pPr indent="0" lvl="0" marL="914400" rtl="0" algn="l">
              <a:spcBef>
                <a:spcPts val="600"/>
              </a:spcBef>
              <a:spcAft>
                <a:spcPts val="0"/>
              </a:spcAft>
              <a:buNone/>
            </a:pPr>
            <a:r>
              <a:t/>
            </a:r>
            <a:endParaRPr sz="1600"/>
          </a:p>
        </p:txBody>
      </p:sp>
      <p:pic>
        <p:nvPicPr>
          <p:cNvPr id="388" name="Google Shape;388;p66"/>
          <p:cNvPicPr preferRelativeResize="0"/>
          <p:nvPr/>
        </p:nvPicPr>
        <p:blipFill>
          <a:blip r:embed="rId3">
            <a:alphaModFix/>
          </a:blip>
          <a:stretch>
            <a:fillRect/>
          </a:stretch>
        </p:blipFill>
        <p:spPr>
          <a:xfrm>
            <a:off x="5030375" y="1435750"/>
            <a:ext cx="3977326" cy="2477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7"/>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points</a:t>
            </a:r>
            <a:endParaRPr/>
          </a:p>
        </p:txBody>
      </p:sp>
      <p:sp>
        <p:nvSpPr>
          <p:cNvPr id="394" name="Google Shape;394;p67"/>
          <p:cNvSpPr txBox="1"/>
          <p:nvPr>
            <p:ph idx="1" type="body"/>
          </p:nvPr>
        </p:nvSpPr>
        <p:spPr>
          <a:xfrm>
            <a:off x="692025" y="1586325"/>
            <a:ext cx="4583400" cy="31485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600"/>
              </a:spcBef>
              <a:spcAft>
                <a:spcPts val="0"/>
              </a:spcAft>
              <a:buSzPts val="2000"/>
              <a:buChar char="▪"/>
            </a:pPr>
            <a:r>
              <a:rPr lang="en" sz="2000"/>
              <a:t>Meet people where they are</a:t>
            </a:r>
            <a:endParaRPr sz="2000"/>
          </a:p>
          <a:p>
            <a:pPr indent="-355600" lvl="0" marL="457200" rtl="0" algn="l">
              <a:lnSpc>
                <a:spcPct val="150000"/>
              </a:lnSpc>
              <a:spcBef>
                <a:spcPts val="0"/>
              </a:spcBef>
              <a:spcAft>
                <a:spcPts val="0"/>
              </a:spcAft>
              <a:buSzPts val="2000"/>
              <a:buChar char="▪"/>
            </a:pPr>
            <a:r>
              <a:rPr lang="en" sz="2000"/>
              <a:t>Put in the work up front</a:t>
            </a:r>
            <a:endParaRPr sz="2000"/>
          </a:p>
          <a:p>
            <a:pPr indent="-355600" lvl="0" marL="457200" rtl="0" algn="l">
              <a:lnSpc>
                <a:spcPct val="150000"/>
              </a:lnSpc>
              <a:spcBef>
                <a:spcPts val="0"/>
              </a:spcBef>
              <a:spcAft>
                <a:spcPts val="0"/>
              </a:spcAft>
              <a:buSzPts val="2000"/>
              <a:buChar char="▪"/>
            </a:pPr>
            <a:r>
              <a:rPr lang="en" sz="2000"/>
              <a:t>Be a strong translator</a:t>
            </a:r>
            <a:endParaRPr sz="2000"/>
          </a:p>
          <a:p>
            <a:pPr indent="-355600" lvl="0" marL="457200" rtl="0" algn="l">
              <a:lnSpc>
                <a:spcPct val="150000"/>
              </a:lnSpc>
              <a:spcBef>
                <a:spcPts val="0"/>
              </a:spcBef>
              <a:spcAft>
                <a:spcPts val="0"/>
              </a:spcAft>
              <a:buSzPts val="2000"/>
              <a:buChar char="▪"/>
            </a:pPr>
            <a:r>
              <a:rPr lang="en" sz="2000"/>
              <a:t>Be flexible on tools and methods</a:t>
            </a:r>
            <a:endParaRPr sz="2000"/>
          </a:p>
          <a:p>
            <a:pPr indent="0" lvl="0" marL="457200" rtl="0" algn="l">
              <a:lnSpc>
                <a:spcPct val="150000"/>
              </a:lnSpc>
              <a:spcBef>
                <a:spcPts val="600"/>
              </a:spcBef>
              <a:spcAft>
                <a:spcPts val="0"/>
              </a:spcAft>
              <a:buNone/>
            </a:pPr>
            <a:r>
              <a:t/>
            </a:r>
            <a:endParaRPr sz="2000"/>
          </a:p>
          <a:p>
            <a:pPr indent="-355600" lvl="0" marL="457200" rtl="0" algn="l">
              <a:lnSpc>
                <a:spcPct val="150000"/>
              </a:lnSpc>
              <a:spcBef>
                <a:spcPts val="600"/>
              </a:spcBef>
              <a:spcAft>
                <a:spcPts val="0"/>
              </a:spcAft>
              <a:buSzPts val="2000"/>
              <a:buChar char="▪"/>
            </a:pPr>
            <a:r>
              <a:rPr i="1" lang="en" sz="2000"/>
              <a:t>Oh, and CBH is hiring!</a:t>
            </a:r>
            <a:endParaRPr i="1" sz="2000"/>
          </a:p>
          <a:p>
            <a:pPr indent="0" lvl="0" marL="0" rtl="0" algn="l">
              <a:lnSpc>
                <a:spcPct val="150000"/>
              </a:lnSpc>
              <a:spcBef>
                <a:spcPts val="600"/>
              </a:spcBef>
              <a:spcAft>
                <a:spcPts val="0"/>
              </a:spcAft>
              <a:buNone/>
            </a:pPr>
            <a:r>
              <a:t/>
            </a:r>
            <a:endParaRPr/>
          </a:p>
        </p:txBody>
      </p:sp>
      <p:pic>
        <p:nvPicPr>
          <p:cNvPr id="395" name="Google Shape;395;p67"/>
          <p:cNvPicPr preferRelativeResize="0"/>
          <p:nvPr/>
        </p:nvPicPr>
        <p:blipFill>
          <a:blip r:embed="rId3">
            <a:alphaModFix/>
          </a:blip>
          <a:stretch>
            <a:fillRect/>
          </a:stretch>
        </p:blipFill>
        <p:spPr>
          <a:xfrm>
            <a:off x="5126375" y="789850"/>
            <a:ext cx="3563775" cy="3563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8"/>
          <p:cNvSpPr txBox="1"/>
          <p:nvPr>
            <p:ph type="ctrTitle"/>
          </p:nvPr>
        </p:nvSpPr>
        <p:spPr>
          <a:xfrm>
            <a:off x="902550" y="1214425"/>
            <a:ext cx="46383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Much Health Care Data!</a:t>
            </a:r>
            <a:endParaRPr/>
          </a:p>
        </p:txBody>
      </p:sp>
      <p:sp>
        <p:nvSpPr>
          <p:cNvPr id="401" name="Google Shape;401;p68"/>
          <p:cNvSpPr txBox="1"/>
          <p:nvPr>
            <p:ph idx="1" type="subTitle"/>
          </p:nvPr>
        </p:nvSpPr>
        <p:spPr>
          <a:xfrm>
            <a:off x="902550" y="2459050"/>
            <a:ext cx="76320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does it come from? And what is it used for?</a:t>
            </a:r>
            <a:endParaRPr/>
          </a:p>
        </p:txBody>
      </p:sp>
      <p:sp>
        <p:nvSpPr>
          <p:cNvPr id="402" name="Google Shape;402;p68"/>
          <p:cNvSpPr txBox="1"/>
          <p:nvPr>
            <p:ph idx="4294967295" type="body"/>
          </p:nvPr>
        </p:nvSpPr>
        <p:spPr>
          <a:xfrm>
            <a:off x="902550" y="3858000"/>
            <a:ext cx="6807900" cy="570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400">
                <a:solidFill>
                  <a:srgbClr val="88398A"/>
                </a:solidFill>
              </a:rPr>
              <a:t>Becca Nock</a:t>
            </a:r>
            <a:r>
              <a:rPr lang="en" sz="1400">
                <a:solidFill>
                  <a:srgbClr val="88398A"/>
                </a:solidFill>
              </a:rPr>
              <a:t>, RN | Manager, Data Analytics at HealthVerity   </a:t>
            </a:r>
            <a:endParaRPr sz="2200">
              <a:solidFill>
                <a:srgbClr val="88398A"/>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9"/>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does it come from? </a:t>
            </a:r>
            <a:endParaRPr/>
          </a:p>
        </p:txBody>
      </p:sp>
      <p:sp>
        <p:nvSpPr>
          <p:cNvPr id="408" name="Google Shape;408;p69"/>
          <p:cNvSpPr txBox="1"/>
          <p:nvPr/>
        </p:nvSpPr>
        <p:spPr>
          <a:xfrm>
            <a:off x="5786700" y="4870825"/>
            <a:ext cx="31161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https://healthverity.com/solutions/healthverity-marketplace/</a:t>
            </a:r>
            <a:endParaRPr sz="800">
              <a:latin typeface="Helvetica Neue"/>
              <a:ea typeface="Helvetica Neue"/>
              <a:cs typeface="Helvetica Neue"/>
              <a:sym typeface="Helvetica Neue"/>
            </a:endParaRPr>
          </a:p>
        </p:txBody>
      </p:sp>
      <p:pic>
        <p:nvPicPr>
          <p:cNvPr id="409" name="Google Shape;409;p69"/>
          <p:cNvPicPr preferRelativeResize="0"/>
          <p:nvPr/>
        </p:nvPicPr>
        <p:blipFill>
          <a:blip r:embed="rId4">
            <a:alphaModFix/>
          </a:blip>
          <a:stretch>
            <a:fillRect/>
          </a:stretch>
        </p:blipFill>
        <p:spPr>
          <a:xfrm>
            <a:off x="534275" y="1491975"/>
            <a:ext cx="8210419" cy="1437813"/>
          </a:xfrm>
          <a:prstGeom prst="rect">
            <a:avLst/>
          </a:prstGeom>
          <a:noFill/>
          <a:ln>
            <a:noFill/>
          </a:ln>
        </p:spPr>
      </p:pic>
      <p:pic>
        <p:nvPicPr>
          <p:cNvPr id="410" name="Google Shape;410;p69"/>
          <p:cNvPicPr preferRelativeResize="0"/>
          <p:nvPr/>
        </p:nvPicPr>
        <p:blipFill>
          <a:blip r:embed="rId5">
            <a:alphaModFix/>
          </a:blip>
          <a:stretch>
            <a:fillRect/>
          </a:stretch>
        </p:blipFill>
        <p:spPr>
          <a:xfrm>
            <a:off x="376163" y="3006000"/>
            <a:ext cx="8526643" cy="1547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70"/>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Doctor’s Visit: An Example</a:t>
            </a:r>
            <a:endParaRPr/>
          </a:p>
        </p:txBody>
      </p:sp>
      <p:pic>
        <p:nvPicPr>
          <p:cNvPr id="416" name="Google Shape;416;p70"/>
          <p:cNvPicPr preferRelativeResize="0"/>
          <p:nvPr/>
        </p:nvPicPr>
        <p:blipFill>
          <a:blip r:embed="rId3">
            <a:alphaModFix/>
          </a:blip>
          <a:stretch>
            <a:fillRect/>
          </a:stretch>
        </p:blipFill>
        <p:spPr>
          <a:xfrm>
            <a:off x="1280925" y="1477525"/>
            <a:ext cx="1228725" cy="1524000"/>
          </a:xfrm>
          <a:prstGeom prst="rect">
            <a:avLst/>
          </a:prstGeom>
          <a:noFill/>
          <a:ln>
            <a:noFill/>
          </a:ln>
        </p:spPr>
      </p:pic>
      <p:pic>
        <p:nvPicPr>
          <p:cNvPr id="417" name="Google Shape;417;p70"/>
          <p:cNvPicPr preferRelativeResize="0"/>
          <p:nvPr/>
        </p:nvPicPr>
        <p:blipFill>
          <a:blip r:embed="rId4">
            <a:alphaModFix/>
          </a:blip>
          <a:stretch>
            <a:fillRect/>
          </a:stretch>
        </p:blipFill>
        <p:spPr>
          <a:xfrm>
            <a:off x="3605213" y="1435863"/>
            <a:ext cx="1933575" cy="1533525"/>
          </a:xfrm>
          <a:prstGeom prst="rect">
            <a:avLst/>
          </a:prstGeom>
          <a:noFill/>
          <a:ln>
            <a:noFill/>
          </a:ln>
        </p:spPr>
      </p:pic>
      <p:pic>
        <p:nvPicPr>
          <p:cNvPr id="418" name="Google Shape;418;p70"/>
          <p:cNvPicPr preferRelativeResize="0"/>
          <p:nvPr/>
        </p:nvPicPr>
        <p:blipFill>
          <a:blip r:embed="rId5">
            <a:alphaModFix/>
          </a:blip>
          <a:stretch>
            <a:fillRect/>
          </a:stretch>
        </p:blipFill>
        <p:spPr>
          <a:xfrm>
            <a:off x="6634375" y="1348938"/>
            <a:ext cx="1581150" cy="1781175"/>
          </a:xfrm>
          <a:prstGeom prst="rect">
            <a:avLst/>
          </a:prstGeom>
          <a:noFill/>
          <a:ln>
            <a:noFill/>
          </a:ln>
        </p:spPr>
      </p:pic>
      <p:pic>
        <p:nvPicPr>
          <p:cNvPr id="419" name="Google Shape;419;p70"/>
          <p:cNvPicPr preferRelativeResize="0"/>
          <p:nvPr/>
        </p:nvPicPr>
        <p:blipFill>
          <a:blip r:embed="rId6">
            <a:alphaModFix/>
          </a:blip>
          <a:stretch>
            <a:fillRect/>
          </a:stretch>
        </p:blipFill>
        <p:spPr>
          <a:xfrm>
            <a:off x="2394813" y="3282513"/>
            <a:ext cx="1524000" cy="1552575"/>
          </a:xfrm>
          <a:prstGeom prst="rect">
            <a:avLst/>
          </a:prstGeom>
          <a:noFill/>
          <a:ln>
            <a:noFill/>
          </a:ln>
        </p:spPr>
      </p:pic>
      <p:pic>
        <p:nvPicPr>
          <p:cNvPr id="420" name="Google Shape;420;p70"/>
          <p:cNvPicPr preferRelativeResize="0"/>
          <p:nvPr/>
        </p:nvPicPr>
        <p:blipFill>
          <a:blip r:embed="rId7">
            <a:alphaModFix/>
          </a:blip>
          <a:stretch>
            <a:fillRect/>
          </a:stretch>
        </p:blipFill>
        <p:spPr>
          <a:xfrm>
            <a:off x="5138938" y="3277750"/>
            <a:ext cx="1495425" cy="1562100"/>
          </a:xfrm>
          <a:prstGeom prst="rect">
            <a:avLst/>
          </a:prstGeom>
          <a:noFill/>
          <a:ln>
            <a:noFill/>
          </a:ln>
        </p:spPr>
      </p:pic>
      <p:sp>
        <p:nvSpPr>
          <p:cNvPr id="421" name="Google Shape;421;p70"/>
          <p:cNvSpPr txBox="1"/>
          <p:nvPr/>
        </p:nvSpPr>
        <p:spPr>
          <a:xfrm>
            <a:off x="5786700" y="4870825"/>
            <a:ext cx="31161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8"/>
              </a:rPr>
              <a:t>https://healthverity.com/solutions/healthverity-marketplace/</a:t>
            </a:r>
            <a:endParaRPr sz="800">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Interoperability</a:t>
            </a:r>
            <a:endParaRPr/>
          </a:p>
        </p:txBody>
      </p:sp>
      <p:pic>
        <p:nvPicPr>
          <p:cNvPr id="427" name="Google Shape;427;p71"/>
          <p:cNvPicPr preferRelativeResize="0"/>
          <p:nvPr/>
        </p:nvPicPr>
        <p:blipFill>
          <a:blip r:embed="rId3">
            <a:alphaModFix/>
          </a:blip>
          <a:stretch>
            <a:fillRect/>
          </a:stretch>
        </p:blipFill>
        <p:spPr>
          <a:xfrm>
            <a:off x="1085848" y="1196351"/>
            <a:ext cx="7104952" cy="3623649"/>
          </a:xfrm>
          <a:prstGeom prst="rect">
            <a:avLst/>
          </a:prstGeom>
          <a:noFill/>
          <a:ln>
            <a:noFill/>
          </a:ln>
        </p:spPr>
      </p:pic>
      <p:sp>
        <p:nvSpPr>
          <p:cNvPr id="428" name="Google Shape;428;p71"/>
          <p:cNvSpPr txBox="1"/>
          <p:nvPr/>
        </p:nvSpPr>
        <p:spPr>
          <a:xfrm>
            <a:off x="5786700" y="4870825"/>
            <a:ext cx="31161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https://healthverity.com/solutions/healthverity-marketplace/</a:t>
            </a:r>
            <a:endParaRPr sz="800">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2"/>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Structured &amp; Unstructured Data</a:t>
            </a:r>
            <a:endParaRPr/>
          </a:p>
        </p:txBody>
      </p:sp>
      <p:pic>
        <p:nvPicPr>
          <p:cNvPr id="434" name="Google Shape;434;p72"/>
          <p:cNvPicPr preferRelativeResize="0"/>
          <p:nvPr/>
        </p:nvPicPr>
        <p:blipFill>
          <a:blip r:embed="rId3">
            <a:alphaModFix/>
          </a:blip>
          <a:stretch>
            <a:fillRect/>
          </a:stretch>
        </p:blipFill>
        <p:spPr>
          <a:xfrm>
            <a:off x="1890000" y="1921575"/>
            <a:ext cx="2028825" cy="1685925"/>
          </a:xfrm>
          <a:prstGeom prst="rect">
            <a:avLst/>
          </a:prstGeom>
          <a:noFill/>
          <a:ln>
            <a:noFill/>
          </a:ln>
        </p:spPr>
      </p:pic>
      <p:pic>
        <p:nvPicPr>
          <p:cNvPr id="435" name="Google Shape;435;p72"/>
          <p:cNvPicPr preferRelativeResize="0"/>
          <p:nvPr/>
        </p:nvPicPr>
        <p:blipFill>
          <a:blip r:embed="rId4">
            <a:alphaModFix/>
          </a:blip>
          <a:stretch>
            <a:fillRect/>
          </a:stretch>
        </p:blipFill>
        <p:spPr>
          <a:xfrm>
            <a:off x="5491325" y="1883475"/>
            <a:ext cx="1724025" cy="1762125"/>
          </a:xfrm>
          <a:prstGeom prst="rect">
            <a:avLst/>
          </a:prstGeom>
          <a:noFill/>
          <a:ln>
            <a:noFill/>
          </a:ln>
        </p:spPr>
      </p:pic>
      <p:sp>
        <p:nvSpPr>
          <p:cNvPr id="436" name="Google Shape;436;p72"/>
          <p:cNvSpPr txBox="1"/>
          <p:nvPr/>
        </p:nvSpPr>
        <p:spPr>
          <a:xfrm>
            <a:off x="4403600" y="2571738"/>
            <a:ext cx="847200" cy="6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versus</a:t>
            </a:r>
            <a:endParaRPr>
              <a:latin typeface="Helvetica Neue"/>
              <a:ea typeface="Helvetica Neue"/>
              <a:cs typeface="Helvetica Neue"/>
              <a:sym typeface="Helvetica Neue"/>
            </a:endParaRPr>
          </a:p>
        </p:txBody>
      </p:sp>
      <p:sp>
        <p:nvSpPr>
          <p:cNvPr id="437" name="Google Shape;437;p72"/>
          <p:cNvSpPr txBox="1"/>
          <p:nvPr/>
        </p:nvSpPr>
        <p:spPr>
          <a:xfrm>
            <a:off x="5786700" y="4870825"/>
            <a:ext cx="3116100" cy="1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5"/>
              </a:rPr>
              <a:t>https://healthverity.com/solutions/healthverity-marketplace/</a:t>
            </a:r>
            <a:endParaRPr sz="800">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73"/>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Cases</a:t>
            </a:r>
            <a:endParaRPr/>
          </a:p>
        </p:txBody>
      </p:sp>
      <p:sp>
        <p:nvSpPr>
          <p:cNvPr id="443" name="Google Shape;443;p73"/>
          <p:cNvSpPr txBox="1"/>
          <p:nvPr>
            <p:ph idx="1" type="body"/>
          </p:nvPr>
        </p:nvSpPr>
        <p:spPr>
          <a:xfrm>
            <a:off x="692025" y="1586325"/>
            <a:ext cx="5971500" cy="3148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Identifying patients with rare diseases</a:t>
            </a:r>
            <a:endParaRPr/>
          </a:p>
          <a:p>
            <a:pPr indent="-342900" lvl="0" marL="457200" rtl="0" algn="l">
              <a:spcBef>
                <a:spcPts val="0"/>
              </a:spcBef>
              <a:spcAft>
                <a:spcPts val="0"/>
              </a:spcAft>
              <a:buSzPts val="1800"/>
              <a:buChar char="▪"/>
            </a:pPr>
            <a:r>
              <a:rPr lang="en"/>
              <a:t>Determining clinical trial sites</a:t>
            </a:r>
            <a:endParaRPr/>
          </a:p>
          <a:p>
            <a:pPr indent="-342900" lvl="0" marL="457200" rtl="0" algn="l">
              <a:spcBef>
                <a:spcPts val="0"/>
              </a:spcBef>
              <a:spcAft>
                <a:spcPts val="0"/>
              </a:spcAft>
              <a:buSzPts val="1800"/>
              <a:buChar char="▪"/>
            </a:pPr>
            <a:r>
              <a:rPr lang="en"/>
              <a:t>Seeing what medications a patient takes after leaving the hospital</a:t>
            </a:r>
            <a:endParaRPr/>
          </a:p>
          <a:p>
            <a:pPr indent="-342900" lvl="0" marL="457200" rtl="0" algn="l">
              <a:spcBef>
                <a:spcPts val="0"/>
              </a:spcBef>
              <a:spcAft>
                <a:spcPts val="0"/>
              </a:spcAft>
              <a:buSzPts val="1800"/>
              <a:buChar char="▪"/>
            </a:pPr>
            <a:r>
              <a:rPr lang="en"/>
              <a:t>Following the uptake of new products that have entered the market</a:t>
            </a:r>
            <a:endParaRPr/>
          </a:p>
          <a:p>
            <a:pPr indent="-342900" lvl="0" marL="457200" rtl="0" algn="l">
              <a:spcBef>
                <a:spcPts val="0"/>
              </a:spcBef>
              <a:spcAft>
                <a:spcPts val="0"/>
              </a:spcAft>
              <a:buSzPts val="1800"/>
              <a:buChar char="▪"/>
            </a:pPr>
            <a:r>
              <a:rPr lang="en"/>
              <a:t>Understanding how providers are prescribing or administering a drug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74"/>
          <p:cNvSpPr txBox="1"/>
          <p:nvPr>
            <p:ph type="title"/>
          </p:nvPr>
        </p:nvSpPr>
        <p:spPr>
          <a:xfrm>
            <a:off x="692025" y="422500"/>
            <a:ext cx="63150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88398A"/>
                </a:solidFill>
              </a:rPr>
              <a:t>Data Yenta: </a:t>
            </a:r>
            <a:endParaRPr>
              <a:solidFill>
                <a:srgbClr val="88398A"/>
              </a:solidFill>
            </a:endParaRPr>
          </a:p>
          <a:p>
            <a:pPr indent="0" lvl="0" marL="0" rtl="0" algn="l">
              <a:spcBef>
                <a:spcPts val="0"/>
              </a:spcBef>
              <a:spcAft>
                <a:spcPts val="0"/>
              </a:spcAft>
              <a:buNone/>
            </a:pPr>
            <a:r>
              <a:rPr b="0" lang="en" sz="2400">
                <a:solidFill>
                  <a:srgbClr val="88398A"/>
                </a:solidFill>
              </a:rPr>
              <a:t>Data Science &amp; Opioid Programming, A Love Story</a:t>
            </a:r>
            <a:endParaRPr b="0" sz="2400">
              <a:solidFill>
                <a:srgbClr val="88398A"/>
              </a:solidFill>
            </a:endParaRPr>
          </a:p>
        </p:txBody>
      </p:sp>
      <p:sp>
        <p:nvSpPr>
          <p:cNvPr id="449" name="Google Shape;449;p74"/>
          <p:cNvSpPr txBox="1"/>
          <p:nvPr>
            <p:ph idx="1" type="body"/>
          </p:nvPr>
        </p:nvSpPr>
        <p:spPr>
          <a:xfrm>
            <a:off x="692025" y="15863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450" name="Google Shape;450;p74"/>
          <p:cNvPicPr preferRelativeResize="0"/>
          <p:nvPr/>
        </p:nvPicPr>
        <p:blipFill>
          <a:blip r:embed="rId3">
            <a:alphaModFix/>
          </a:blip>
          <a:stretch>
            <a:fillRect/>
          </a:stretch>
        </p:blipFill>
        <p:spPr>
          <a:xfrm>
            <a:off x="1901025" y="1661938"/>
            <a:ext cx="4762500" cy="2028825"/>
          </a:xfrm>
          <a:prstGeom prst="rect">
            <a:avLst/>
          </a:prstGeom>
          <a:noFill/>
          <a:ln>
            <a:noFill/>
          </a:ln>
        </p:spPr>
      </p:pic>
      <p:sp>
        <p:nvSpPr>
          <p:cNvPr id="451" name="Google Shape;451;p74"/>
          <p:cNvSpPr txBox="1"/>
          <p:nvPr>
            <p:ph idx="1" type="body"/>
          </p:nvPr>
        </p:nvSpPr>
        <p:spPr>
          <a:xfrm>
            <a:off x="540550" y="4076675"/>
            <a:ext cx="6807900" cy="5703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400">
                <a:solidFill>
                  <a:srgbClr val="88398A"/>
                </a:solidFill>
              </a:rPr>
              <a:t>Marieke Jackson, MPH </a:t>
            </a:r>
            <a:r>
              <a:rPr lang="en" sz="1400">
                <a:solidFill>
                  <a:srgbClr val="000000"/>
                </a:solidFill>
              </a:rPr>
              <a:t>|</a:t>
            </a:r>
            <a:r>
              <a:rPr lang="en" sz="1400">
                <a:solidFill>
                  <a:srgbClr val="88398A"/>
                </a:solidFill>
              </a:rPr>
              <a:t> Code for Philly</a:t>
            </a:r>
            <a:endParaRPr sz="2200">
              <a:solidFill>
                <a:srgbClr val="88398A"/>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692025" y="422500"/>
            <a:ext cx="68949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solve a problem?</a:t>
            </a:r>
            <a:endParaRPr/>
          </a:p>
        </p:txBody>
      </p:sp>
      <p:sp>
        <p:nvSpPr>
          <p:cNvPr id="457" name="Google Shape;457;p75"/>
          <p:cNvSpPr txBox="1"/>
          <p:nvPr>
            <p:ph idx="1" type="body"/>
          </p:nvPr>
        </p:nvSpPr>
        <p:spPr>
          <a:xfrm>
            <a:off x="692025" y="1187000"/>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Public Health Practitioner :</a:t>
            </a:r>
            <a:endParaRPr/>
          </a:p>
          <a:p>
            <a:pPr indent="-342900" lvl="0" marL="457200" rtl="0" algn="l">
              <a:spcBef>
                <a:spcPts val="600"/>
              </a:spcBef>
              <a:spcAft>
                <a:spcPts val="0"/>
              </a:spcAft>
              <a:buSzPts val="1800"/>
              <a:buChar char="▪"/>
            </a:pPr>
            <a:r>
              <a:rPr lang="en"/>
              <a:t>How can we pay for this?</a:t>
            </a:r>
            <a:endParaRPr/>
          </a:p>
          <a:p>
            <a:pPr indent="-342900" lvl="0" marL="457200" rtl="0" algn="l">
              <a:spcBef>
                <a:spcPts val="0"/>
              </a:spcBef>
              <a:spcAft>
                <a:spcPts val="0"/>
              </a:spcAft>
              <a:buSzPts val="1800"/>
              <a:buChar char="▪"/>
            </a:pPr>
            <a:r>
              <a:rPr lang="en"/>
              <a:t>What does the $$ stipulate?</a:t>
            </a:r>
            <a:endParaRPr/>
          </a:p>
          <a:p>
            <a:pPr indent="0" lvl="0" marL="0" rtl="0" algn="l">
              <a:spcBef>
                <a:spcPts val="600"/>
              </a:spcBef>
              <a:spcAft>
                <a:spcPts val="0"/>
              </a:spcAft>
              <a:buNone/>
            </a:pPr>
            <a:r>
              <a:rPr lang="en"/>
              <a:t>Data Nerd :</a:t>
            </a:r>
            <a:endParaRPr/>
          </a:p>
          <a:p>
            <a:pPr indent="-342900" lvl="0" marL="457200" rtl="0" algn="l">
              <a:spcBef>
                <a:spcPts val="600"/>
              </a:spcBef>
              <a:spcAft>
                <a:spcPts val="0"/>
              </a:spcAft>
              <a:buSzPts val="1800"/>
              <a:buChar char="▪"/>
            </a:pPr>
            <a:r>
              <a:rPr lang="en"/>
              <a:t>What is the breadth of the problem?</a:t>
            </a:r>
            <a:endParaRPr/>
          </a:p>
          <a:p>
            <a:pPr indent="-342900" lvl="0" marL="457200" rtl="0" algn="l">
              <a:spcBef>
                <a:spcPts val="0"/>
              </a:spcBef>
              <a:spcAft>
                <a:spcPts val="0"/>
              </a:spcAft>
              <a:buSzPts val="1800"/>
              <a:buChar char="▪"/>
            </a:pPr>
            <a:r>
              <a:rPr lang="en"/>
              <a:t>What do we know?</a:t>
            </a:r>
            <a:endParaRPr/>
          </a:p>
          <a:p>
            <a:pPr indent="-342900" lvl="0" marL="457200" rtl="0" algn="l">
              <a:spcBef>
                <a:spcPts val="0"/>
              </a:spcBef>
              <a:spcAft>
                <a:spcPts val="0"/>
              </a:spcAft>
              <a:buSzPts val="1800"/>
              <a:buChar char="▪"/>
            </a:pPr>
            <a:r>
              <a:rPr lang="en"/>
              <a:t>What can’t we know?</a:t>
            </a:r>
            <a:endParaRPr/>
          </a:p>
          <a:p>
            <a:pPr indent="-342900" lvl="0" marL="457200" rtl="0" algn="l">
              <a:spcBef>
                <a:spcPts val="0"/>
              </a:spcBef>
              <a:spcAft>
                <a:spcPts val="0"/>
              </a:spcAft>
              <a:buSzPts val="1800"/>
              <a:buChar char="▪"/>
            </a:pPr>
            <a:r>
              <a:rPr lang="en"/>
              <a:t>What can we find out?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40"/>
          <p:cNvSpPr txBox="1"/>
          <p:nvPr>
            <p:ph idx="4294967295" type="title"/>
          </p:nvPr>
        </p:nvSpPr>
        <p:spPr>
          <a:xfrm>
            <a:off x="692025" y="422500"/>
            <a:ext cx="42609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R-Ladies Philly</a:t>
            </a:r>
            <a:endParaRPr sz="3600">
              <a:solidFill>
                <a:srgbClr val="88398A"/>
              </a:solidFill>
            </a:endParaRPr>
          </a:p>
        </p:txBody>
      </p:sp>
      <p:sp>
        <p:nvSpPr>
          <p:cNvPr id="181" name="Google Shape;181;p40"/>
          <p:cNvSpPr txBox="1"/>
          <p:nvPr>
            <p:ph idx="4294967295" type="body"/>
          </p:nvPr>
        </p:nvSpPr>
        <p:spPr>
          <a:xfrm>
            <a:off x="692025" y="1279900"/>
            <a:ext cx="7970100" cy="34548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SzPts val="2400"/>
              <a:buChar char="▪"/>
            </a:pPr>
            <a:r>
              <a:rPr b="1" lang="en" sz="2400">
                <a:solidFill>
                  <a:srgbClr val="88398A"/>
                </a:solidFill>
              </a:rPr>
              <a:t>Monthly meetups</a:t>
            </a:r>
            <a:r>
              <a:rPr lang="en" sz="2400"/>
              <a:t> (free + 🍕🍕🍕)</a:t>
            </a:r>
            <a:endParaRPr sz="2400"/>
          </a:p>
          <a:p>
            <a:pPr indent="-381000" lvl="1" marL="914400" rtl="0" algn="l">
              <a:lnSpc>
                <a:spcPct val="150000"/>
              </a:lnSpc>
              <a:spcBef>
                <a:spcPts val="0"/>
              </a:spcBef>
              <a:spcAft>
                <a:spcPts val="0"/>
              </a:spcAft>
              <a:buSzPts val="2400"/>
              <a:buChar char="▫"/>
            </a:pPr>
            <a:r>
              <a:rPr lang="en" sz="2400"/>
              <a:t>Talks/hands-on workshops</a:t>
            </a:r>
            <a:endParaRPr sz="2400"/>
          </a:p>
          <a:p>
            <a:pPr indent="-381000" lvl="0" marL="457200" rtl="0" algn="l">
              <a:lnSpc>
                <a:spcPct val="150000"/>
              </a:lnSpc>
              <a:spcBef>
                <a:spcPts val="0"/>
              </a:spcBef>
              <a:spcAft>
                <a:spcPts val="0"/>
              </a:spcAft>
              <a:buClr>
                <a:srgbClr val="88398A"/>
              </a:buClr>
              <a:buSzPts val="2400"/>
              <a:buChar char="▪"/>
            </a:pPr>
            <a:r>
              <a:rPr b="1" lang="en" sz="2400">
                <a:solidFill>
                  <a:srgbClr val="88398A"/>
                </a:solidFill>
              </a:rPr>
              <a:t>Monthly code &amp; coffees </a:t>
            </a:r>
            <a:r>
              <a:rPr b="1" lang="en" sz="2400"/>
              <a:t>☕</a:t>
            </a:r>
            <a:endParaRPr b="1" sz="2400">
              <a:solidFill>
                <a:srgbClr val="88398A"/>
              </a:solidFill>
            </a:endParaRPr>
          </a:p>
          <a:p>
            <a:pPr indent="-381000" lvl="0" marL="457200" rtl="0" algn="l">
              <a:lnSpc>
                <a:spcPct val="150000"/>
              </a:lnSpc>
              <a:spcBef>
                <a:spcPts val="0"/>
              </a:spcBef>
              <a:spcAft>
                <a:spcPts val="0"/>
              </a:spcAft>
              <a:buClr>
                <a:srgbClr val="88398A"/>
              </a:buClr>
              <a:buSzPts val="2400"/>
              <a:buChar char="▪"/>
            </a:pPr>
            <a:r>
              <a:rPr b="1" lang="en" sz="2400">
                <a:solidFill>
                  <a:srgbClr val="88398A"/>
                </a:solidFill>
              </a:rPr>
              <a:t>Quarterly happy hours</a:t>
            </a:r>
            <a:endParaRPr b="1" sz="2400">
              <a:solidFill>
                <a:srgbClr val="88398A"/>
              </a:solidFill>
            </a:endParaRPr>
          </a:p>
          <a:p>
            <a:pPr indent="-381000" lvl="0" marL="457200" rtl="0" algn="l">
              <a:lnSpc>
                <a:spcPct val="150000"/>
              </a:lnSpc>
              <a:spcBef>
                <a:spcPts val="0"/>
              </a:spcBef>
              <a:spcAft>
                <a:spcPts val="0"/>
              </a:spcAft>
              <a:buSzPts val="2400"/>
              <a:buChar char="▪"/>
            </a:pPr>
            <a:r>
              <a:rPr lang="en" sz="2400"/>
              <a:t>Real-world </a:t>
            </a:r>
            <a:r>
              <a:rPr b="1" lang="en" sz="2400">
                <a:solidFill>
                  <a:srgbClr val="88398A"/>
                </a:solidFill>
              </a:rPr>
              <a:t>data science projects</a:t>
            </a:r>
            <a:r>
              <a:rPr lang="en" sz="2400"/>
              <a:t> helping local nonprofits (e.g. PAWS)</a:t>
            </a:r>
            <a:endParaRPr b="1" sz="2400">
              <a:solidFill>
                <a:srgbClr val="88398A"/>
              </a:solidFill>
            </a:endParaRPr>
          </a:p>
        </p:txBody>
      </p:sp>
      <p:pic>
        <p:nvPicPr>
          <p:cNvPr id="182" name="Google Shape;182;p40"/>
          <p:cNvPicPr preferRelativeResize="0"/>
          <p:nvPr/>
        </p:nvPicPr>
        <p:blipFill>
          <a:blip r:embed="rId3">
            <a:alphaModFix/>
          </a:blip>
          <a:stretch>
            <a:fillRect/>
          </a:stretch>
        </p:blipFill>
        <p:spPr>
          <a:xfrm>
            <a:off x="4467165" y="4091975"/>
            <a:ext cx="756397" cy="567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76"/>
          <p:cNvSpPr txBox="1"/>
          <p:nvPr>
            <p:ph type="title"/>
          </p:nvPr>
        </p:nvSpPr>
        <p:spPr>
          <a:xfrm>
            <a:off x="6920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Prevention Point</a:t>
            </a:r>
            <a:endParaRPr/>
          </a:p>
        </p:txBody>
      </p:sp>
      <p:sp>
        <p:nvSpPr>
          <p:cNvPr id="463" name="Google Shape;463;p76"/>
          <p:cNvSpPr txBox="1"/>
          <p:nvPr>
            <p:ph idx="1" type="body"/>
          </p:nvPr>
        </p:nvSpPr>
        <p:spPr>
          <a:xfrm>
            <a:off x="692025" y="1586325"/>
            <a:ext cx="5971500" cy="3148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Serves tens of thousands of individuals annually</a:t>
            </a:r>
            <a:endParaRPr/>
          </a:p>
          <a:p>
            <a:pPr indent="-342900" lvl="0" marL="457200" rtl="0" algn="l">
              <a:spcBef>
                <a:spcPts val="0"/>
              </a:spcBef>
              <a:spcAft>
                <a:spcPts val="0"/>
              </a:spcAft>
              <a:buSzPts val="1800"/>
              <a:buChar char="▪"/>
            </a:pPr>
            <a:r>
              <a:rPr lang="en"/>
              <a:t>Tracks participant data in Excel, partner systems, &amp; paper forms</a:t>
            </a:r>
            <a:endParaRPr/>
          </a:p>
          <a:p>
            <a:pPr indent="-342900" lvl="0" marL="457200" rtl="0" algn="l">
              <a:spcBef>
                <a:spcPts val="0"/>
              </a:spcBef>
              <a:spcAft>
                <a:spcPts val="0"/>
              </a:spcAft>
              <a:buSzPts val="1800"/>
              <a:buChar char="▪"/>
            </a:pPr>
            <a:r>
              <a:rPr lang="en"/>
              <a:t>Code for Philly building EHR</a:t>
            </a:r>
            <a:endParaRPr/>
          </a:p>
          <a:p>
            <a:pPr indent="-342900" lvl="0" marL="457200" rtl="0" algn="l">
              <a:spcBef>
                <a:spcPts val="0"/>
              </a:spcBef>
              <a:spcAft>
                <a:spcPts val="0"/>
              </a:spcAft>
              <a:buSzPts val="1800"/>
              <a:buChar char="▪"/>
            </a:pPr>
            <a:r>
              <a:rPr lang="en"/>
              <a:t>How will this change organizational attitudes towards data?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7"/>
          <p:cNvSpPr/>
          <p:nvPr/>
        </p:nvSpPr>
        <p:spPr>
          <a:xfrm>
            <a:off x="3470200" y="1673300"/>
            <a:ext cx="1635300" cy="161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Unanswered questions</a:t>
            </a:r>
            <a:endParaRPr sz="1300"/>
          </a:p>
        </p:txBody>
      </p:sp>
      <p:sp>
        <p:nvSpPr>
          <p:cNvPr id="469" name="Google Shape;469;p77"/>
          <p:cNvSpPr/>
          <p:nvPr/>
        </p:nvSpPr>
        <p:spPr>
          <a:xfrm>
            <a:off x="836650" y="1868250"/>
            <a:ext cx="912600" cy="7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Data Scientists</a:t>
            </a:r>
            <a:endParaRPr sz="1100"/>
          </a:p>
        </p:txBody>
      </p:sp>
      <p:sp>
        <p:nvSpPr>
          <p:cNvPr id="470" name="Google Shape;470;p77"/>
          <p:cNvSpPr/>
          <p:nvPr/>
        </p:nvSpPr>
        <p:spPr>
          <a:xfrm>
            <a:off x="1198225" y="3156625"/>
            <a:ext cx="1064400" cy="57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Developers</a:t>
            </a:r>
            <a:endParaRPr sz="1100"/>
          </a:p>
        </p:txBody>
      </p:sp>
      <p:sp>
        <p:nvSpPr>
          <p:cNvPr id="471" name="Google Shape;471;p77"/>
          <p:cNvSpPr/>
          <p:nvPr/>
        </p:nvSpPr>
        <p:spPr>
          <a:xfrm>
            <a:off x="4887350" y="447400"/>
            <a:ext cx="912600" cy="47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Quality Data</a:t>
            </a:r>
            <a:endParaRPr sz="1100"/>
          </a:p>
        </p:txBody>
      </p:sp>
      <p:sp>
        <p:nvSpPr>
          <p:cNvPr id="472" name="Google Shape;472;p77"/>
          <p:cNvSpPr/>
          <p:nvPr/>
        </p:nvSpPr>
        <p:spPr>
          <a:xfrm>
            <a:off x="1901775" y="922300"/>
            <a:ext cx="912600" cy="7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Civic Tech</a:t>
            </a:r>
            <a:endParaRPr sz="1100"/>
          </a:p>
        </p:txBody>
      </p:sp>
      <p:sp>
        <p:nvSpPr>
          <p:cNvPr id="473" name="Google Shape;473;p77"/>
          <p:cNvSpPr/>
          <p:nvPr/>
        </p:nvSpPr>
        <p:spPr>
          <a:xfrm>
            <a:off x="6104275" y="1240825"/>
            <a:ext cx="1263900" cy="7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Non-profit organizations</a:t>
            </a:r>
            <a:endParaRPr sz="1100"/>
          </a:p>
        </p:txBody>
      </p:sp>
      <p:sp>
        <p:nvSpPr>
          <p:cNvPr id="474" name="Google Shape;474;p77"/>
          <p:cNvSpPr/>
          <p:nvPr/>
        </p:nvSpPr>
        <p:spPr>
          <a:xfrm>
            <a:off x="5666925" y="3736225"/>
            <a:ext cx="1263900" cy="7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Government agencies</a:t>
            </a:r>
            <a:endParaRPr sz="1100"/>
          </a:p>
        </p:txBody>
      </p:sp>
      <p:sp>
        <p:nvSpPr>
          <p:cNvPr id="475" name="Google Shape;475;p77"/>
          <p:cNvSpPr/>
          <p:nvPr/>
        </p:nvSpPr>
        <p:spPr>
          <a:xfrm>
            <a:off x="6665775" y="2453125"/>
            <a:ext cx="1263900" cy="70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Public Health Practitioners</a:t>
            </a:r>
            <a:endParaRPr sz="1100"/>
          </a:p>
        </p:txBody>
      </p:sp>
      <p:cxnSp>
        <p:nvCxnSpPr>
          <p:cNvPr id="476" name="Google Shape;476;p77"/>
          <p:cNvCxnSpPr>
            <a:stCxn id="472" idx="3"/>
            <a:endCxn id="468" idx="1"/>
          </p:cNvCxnSpPr>
          <p:nvPr/>
        </p:nvCxnSpPr>
        <p:spPr>
          <a:xfrm>
            <a:off x="2814375" y="1274050"/>
            <a:ext cx="895200" cy="636000"/>
          </a:xfrm>
          <a:prstGeom prst="straightConnector1">
            <a:avLst/>
          </a:prstGeom>
          <a:noFill/>
          <a:ln cap="flat" cmpd="sng" w="9525">
            <a:solidFill>
              <a:schemeClr val="dk2"/>
            </a:solidFill>
            <a:prstDash val="solid"/>
            <a:round/>
            <a:headEnd len="med" w="med" type="none"/>
            <a:tailEnd len="med" w="med" type="triangle"/>
          </a:ln>
        </p:spPr>
      </p:cxnSp>
      <p:cxnSp>
        <p:nvCxnSpPr>
          <p:cNvPr id="477" name="Google Shape;477;p77"/>
          <p:cNvCxnSpPr>
            <a:stCxn id="469" idx="3"/>
            <a:endCxn id="468" idx="2"/>
          </p:cNvCxnSpPr>
          <p:nvPr/>
        </p:nvCxnSpPr>
        <p:spPr>
          <a:xfrm>
            <a:off x="1749250" y="2220000"/>
            <a:ext cx="1721100" cy="261300"/>
          </a:xfrm>
          <a:prstGeom prst="straightConnector1">
            <a:avLst/>
          </a:prstGeom>
          <a:noFill/>
          <a:ln cap="flat" cmpd="sng" w="9525">
            <a:solidFill>
              <a:schemeClr val="dk2"/>
            </a:solidFill>
            <a:prstDash val="solid"/>
            <a:round/>
            <a:headEnd len="med" w="med" type="none"/>
            <a:tailEnd len="med" w="med" type="triangle"/>
          </a:ln>
        </p:spPr>
      </p:cxnSp>
      <p:cxnSp>
        <p:nvCxnSpPr>
          <p:cNvPr id="478" name="Google Shape;478;p77"/>
          <p:cNvCxnSpPr>
            <a:stCxn id="470" idx="3"/>
            <a:endCxn id="468" idx="3"/>
          </p:cNvCxnSpPr>
          <p:nvPr/>
        </p:nvCxnSpPr>
        <p:spPr>
          <a:xfrm flipH="1" rot="10800000">
            <a:off x="2262625" y="3052825"/>
            <a:ext cx="1447200" cy="393600"/>
          </a:xfrm>
          <a:prstGeom prst="straightConnector1">
            <a:avLst/>
          </a:prstGeom>
          <a:noFill/>
          <a:ln cap="flat" cmpd="sng" w="9525">
            <a:solidFill>
              <a:schemeClr val="dk2"/>
            </a:solidFill>
            <a:prstDash val="solid"/>
            <a:round/>
            <a:headEnd len="med" w="med" type="none"/>
            <a:tailEnd len="med" w="med" type="triangle"/>
          </a:ln>
        </p:spPr>
      </p:cxnSp>
      <p:cxnSp>
        <p:nvCxnSpPr>
          <p:cNvPr id="479" name="Google Shape;479;p77"/>
          <p:cNvCxnSpPr>
            <a:stCxn id="471" idx="2"/>
            <a:endCxn id="468" idx="0"/>
          </p:cNvCxnSpPr>
          <p:nvPr/>
        </p:nvCxnSpPr>
        <p:spPr>
          <a:xfrm flipH="1">
            <a:off x="4287950" y="922300"/>
            <a:ext cx="1055700" cy="750900"/>
          </a:xfrm>
          <a:prstGeom prst="straightConnector1">
            <a:avLst/>
          </a:prstGeom>
          <a:noFill/>
          <a:ln cap="flat" cmpd="sng" w="9525">
            <a:solidFill>
              <a:schemeClr val="dk2"/>
            </a:solidFill>
            <a:prstDash val="solid"/>
            <a:round/>
            <a:headEnd len="med" w="med" type="none"/>
            <a:tailEnd len="med" w="med" type="triangle"/>
          </a:ln>
        </p:spPr>
      </p:cxnSp>
      <p:cxnSp>
        <p:nvCxnSpPr>
          <p:cNvPr id="480" name="Google Shape;480;p77"/>
          <p:cNvCxnSpPr>
            <a:stCxn id="473" idx="1"/>
            <a:endCxn id="468" idx="7"/>
          </p:cNvCxnSpPr>
          <p:nvPr/>
        </p:nvCxnSpPr>
        <p:spPr>
          <a:xfrm flipH="1">
            <a:off x="4865875" y="1592575"/>
            <a:ext cx="1238400" cy="317400"/>
          </a:xfrm>
          <a:prstGeom prst="straightConnector1">
            <a:avLst/>
          </a:prstGeom>
          <a:noFill/>
          <a:ln cap="flat" cmpd="sng" w="9525">
            <a:solidFill>
              <a:schemeClr val="dk2"/>
            </a:solidFill>
            <a:prstDash val="solid"/>
            <a:round/>
            <a:headEnd len="med" w="med" type="none"/>
            <a:tailEnd len="med" w="med" type="triangle"/>
          </a:ln>
        </p:spPr>
      </p:cxnSp>
      <p:cxnSp>
        <p:nvCxnSpPr>
          <p:cNvPr id="481" name="Google Shape;481;p77"/>
          <p:cNvCxnSpPr>
            <a:endCxn id="468" idx="6"/>
          </p:cNvCxnSpPr>
          <p:nvPr/>
        </p:nvCxnSpPr>
        <p:spPr>
          <a:xfrm rot="10800000">
            <a:off x="5105500" y="2481350"/>
            <a:ext cx="1560300" cy="323400"/>
          </a:xfrm>
          <a:prstGeom prst="straightConnector1">
            <a:avLst/>
          </a:prstGeom>
          <a:noFill/>
          <a:ln cap="flat" cmpd="sng" w="9525">
            <a:solidFill>
              <a:schemeClr val="dk2"/>
            </a:solidFill>
            <a:prstDash val="solid"/>
            <a:round/>
            <a:headEnd len="med" w="med" type="none"/>
            <a:tailEnd len="med" w="med" type="triangle"/>
          </a:ln>
        </p:spPr>
      </p:cxnSp>
      <p:cxnSp>
        <p:nvCxnSpPr>
          <p:cNvPr id="482" name="Google Shape;482;p77"/>
          <p:cNvCxnSpPr>
            <a:endCxn id="468" idx="5"/>
          </p:cNvCxnSpPr>
          <p:nvPr/>
        </p:nvCxnSpPr>
        <p:spPr>
          <a:xfrm rot="10800000">
            <a:off x="4866016" y="3052728"/>
            <a:ext cx="801000" cy="1035300"/>
          </a:xfrm>
          <a:prstGeom prst="straightConnector1">
            <a:avLst/>
          </a:prstGeom>
          <a:noFill/>
          <a:ln cap="flat" cmpd="sng" w="9525">
            <a:solidFill>
              <a:schemeClr val="dk2"/>
            </a:solidFill>
            <a:prstDash val="solid"/>
            <a:round/>
            <a:headEnd len="med" w="med" type="none"/>
            <a:tailEnd len="med" w="med" type="triangle"/>
          </a:ln>
        </p:spPr>
      </p:cxnSp>
      <p:sp>
        <p:nvSpPr>
          <p:cNvPr id="483" name="Google Shape;483;p77"/>
          <p:cNvSpPr txBox="1"/>
          <p:nvPr/>
        </p:nvSpPr>
        <p:spPr>
          <a:xfrm>
            <a:off x="437350" y="266200"/>
            <a:ext cx="54762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484" name="Google Shape;484;p77"/>
          <p:cNvSpPr txBox="1"/>
          <p:nvPr>
            <p:ph type="title"/>
          </p:nvPr>
        </p:nvSpPr>
        <p:spPr>
          <a:xfrm>
            <a:off x="349775" y="256150"/>
            <a:ext cx="6936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a:t>
            </a:r>
            <a:r>
              <a:rPr lang="en" sz="2400"/>
              <a:t> Recipe for Success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78"/>
          <p:cNvSpPr txBox="1"/>
          <p:nvPr>
            <p:ph type="title"/>
          </p:nvPr>
        </p:nvSpPr>
        <p:spPr>
          <a:xfrm>
            <a:off x="692025" y="422500"/>
            <a:ext cx="6936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“Unanswered Questions”</a:t>
            </a:r>
            <a:endParaRPr/>
          </a:p>
        </p:txBody>
      </p:sp>
      <p:sp>
        <p:nvSpPr>
          <p:cNvPr id="490" name="Google Shape;490;p78"/>
          <p:cNvSpPr txBox="1"/>
          <p:nvPr>
            <p:ph idx="1" type="body"/>
          </p:nvPr>
        </p:nvSpPr>
        <p:spPr>
          <a:xfrm>
            <a:off x="692025" y="1586325"/>
            <a:ext cx="5971500" cy="3148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Applicable to multiple organizations</a:t>
            </a:r>
            <a:endParaRPr/>
          </a:p>
          <a:p>
            <a:pPr indent="-342900" lvl="0" marL="457200" rtl="0" algn="l">
              <a:spcBef>
                <a:spcPts val="0"/>
              </a:spcBef>
              <a:spcAft>
                <a:spcPts val="0"/>
              </a:spcAft>
              <a:buSzPts val="1800"/>
              <a:buChar char="●"/>
            </a:pPr>
            <a:r>
              <a:rPr lang="en"/>
              <a:t>Broad enough for multiple methods of analysis</a:t>
            </a:r>
            <a:endParaRPr/>
          </a:p>
          <a:p>
            <a:pPr indent="-342900" lvl="0" marL="457200" rtl="0" algn="l">
              <a:spcBef>
                <a:spcPts val="0"/>
              </a:spcBef>
              <a:spcAft>
                <a:spcPts val="0"/>
              </a:spcAft>
              <a:buSzPts val="1800"/>
              <a:buChar char="●"/>
            </a:pPr>
            <a:r>
              <a:rPr lang="en"/>
              <a:t>Examples:</a:t>
            </a:r>
            <a:endParaRPr/>
          </a:p>
          <a:p>
            <a:pPr indent="-342900" lvl="1" marL="914400" rtl="0" algn="l">
              <a:spcBef>
                <a:spcPts val="0"/>
              </a:spcBef>
              <a:spcAft>
                <a:spcPts val="0"/>
              </a:spcAft>
              <a:buSzPts val="1800"/>
              <a:buChar char="○"/>
            </a:pPr>
            <a:r>
              <a:rPr lang="en"/>
              <a:t>How many IV drug users are in Philadelphia?</a:t>
            </a:r>
            <a:endParaRPr/>
          </a:p>
          <a:p>
            <a:pPr indent="-342900" lvl="1" marL="914400" rtl="0" algn="l">
              <a:spcBef>
                <a:spcPts val="0"/>
              </a:spcBef>
              <a:spcAft>
                <a:spcPts val="0"/>
              </a:spcAft>
              <a:buSzPts val="1800"/>
              <a:buChar char="○"/>
            </a:pPr>
            <a:r>
              <a:rPr lang="en"/>
              <a:t>What are the measurable </a:t>
            </a:r>
            <a:r>
              <a:rPr lang="en"/>
              <a:t>effects</a:t>
            </a:r>
            <a:r>
              <a:rPr lang="en"/>
              <a:t> of the Naloxone program?</a:t>
            </a:r>
            <a:endParaRPr/>
          </a:p>
          <a:p>
            <a:pPr indent="-342900" lvl="1" marL="914400" rtl="0" algn="l">
              <a:spcBef>
                <a:spcPts val="0"/>
              </a:spcBef>
              <a:spcAft>
                <a:spcPts val="0"/>
              </a:spcAft>
              <a:buSzPts val="1800"/>
              <a:buChar char="○"/>
            </a:pPr>
            <a:r>
              <a:rPr lang="en"/>
              <a:t>What are the geographic traits of the opioid problem?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Effect filter="fade" transition="in">
                                      <p:cBhvr>
                                        <p:cTn dur="1000"/>
                                        <p:tgtEl>
                                          <p:spTgt spid="4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Effect filter="fade" transition="in">
                                      <p:cBhvr>
                                        <p:cTn dur="1000"/>
                                        <p:tgtEl>
                                          <p:spTgt spid="4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animEffect filter="fade" transition="in">
                                      <p:cBhvr>
                                        <p:cTn dur="1000"/>
                                        <p:tgtEl>
                                          <p:spTgt spid="4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3" st="3"/>
                                            </p:txEl>
                                          </p:spTgt>
                                        </p:tgtEl>
                                        <p:attrNameLst>
                                          <p:attrName>style.visibility</p:attrName>
                                        </p:attrNameLst>
                                      </p:cBhvr>
                                      <p:to>
                                        <p:strVal val="visible"/>
                                      </p:to>
                                    </p:set>
                                    <p:animEffect filter="fade" transition="in">
                                      <p:cBhvr>
                                        <p:cTn dur="1000"/>
                                        <p:tgtEl>
                                          <p:spTgt spid="4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4" st="4"/>
                                            </p:txEl>
                                          </p:spTgt>
                                        </p:tgtEl>
                                        <p:attrNameLst>
                                          <p:attrName>style.visibility</p:attrName>
                                        </p:attrNameLst>
                                      </p:cBhvr>
                                      <p:to>
                                        <p:strVal val="visible"/>
                                      </p:to>
                                    </p:set>
                                    <p:animEffect filter="fade" transition="in">
                                      <p:cBhvr>
                                        <p:cTn dur="1000"/>
                                        <p:tgtEl>
                                          <p:spTgt spid="4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xEl>
                                              <p:pRg end="5" st="5"/>
                                            </p:txEl>
                                          </p:spTgt>
                                        </p:tgtEl>
                                        <p:attrNameLst>
                                          <p:attrName>style.visibility</p:attrName>
                                        </p:attrNameLst>
                                      </p:cBhvr>
                                      <p:to>
                                        <p:strVal val="visible"/>
                                      </p:to>
                                    </p:set>
                                    <p:animEffect filter="fade" transition="in">
                                      <p:cBhvr>
                                        <p:cTn dur="1000"/>
                                        <p:tgtEl>
                                          <p:spTgt spid="49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9"/>
          <p:cNvSpPr txBox="1"/>
          <p:nvPr>
            <p:ph type="title"/>
          </p:nvPr>
        </p:nvSpPr>
        <p:spPr>
          <a:xfrm>
            <a:off x="692025" y="422500"/>
            <a:ext cx="4851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2020 Opioid Data Hackathon</a:t>
            </a:r>
            <a:endParaRPr/>
          </a:p>
        </p:txBody>
      </p:sp>
      <p:sp>
        <p:nvSpPr>
          <p:cNvPr id="496" name="Google Shape;496;p79"/>
          <p:cNvSpPr txBox="1"/>
          <p:nvPr>
            <p:ph idx="1" type="body"/>
          </p:nvPr>
        </p:nvSpPr>
        <p:spPr>
          <a:xfrm>
            <a:off x="692025" y="1586325"/>
            <a:ext cx="5971500" cy="3148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February - April 2020</a:t>
            </a:r>
            <a:endParaRPr/>
          </a:p>
          <a:p>
            <a:pPr indent="-342900" lvl="0" marL="457200" rtl="0" algn="l">
              <a:spcBef>
                <a:spcPts val="0"/>
              </a:spcBef>
              <a:spcAft>
                <a:spcPts val="0"/>
              </a:spcAft>
              <a:buSzPts val="1800"/>
              <a:buChar char="▪"/>
            </a:pPr>
            <a:r>
              <a:rPr lang="en"/>
              <a:t>Code for Philly, R Ladies Philly, Data Philly, &amp; Data Jawn</a:t>
            </a:r>
            <a:endParaRPr/>
          </a:p>
          <a:p>
            <a:pPr indent="-342900" lvl="0" marL="457200" rtl="0" algn="l">
              <a:spcBef>
                <a:spcPts val="0"/>
              </a:spcBef>
              <a:spcAft>
                <a:spcPts val="0"/>
              </a:spcAft>
              <a:buSzPts val="1800"/>
              <a:buChar char="▪"/>
            </a:pPr>
            <a:r>
              <a:rPr lang="en"/>
              <a:t>Community Partners present at kickoff meeting</a:t>
            </a:r>
            <a:endParaRPr/>
          </a:p>
          <a:p>
            <a:pPr indent="-342900" lvl="0" marL="457200" rtl="0" algn="l">
              <a:spcBef>
                <a:spcPts val="0"/>
              </a:spcBef>
              <a:spcAft>
                <a:spcPts val="0"/>
              </a:spcAft>
              <a:buSzPts val="1800"/>
              <a:buChar char="▪"/>
            </a:pPr>
            <a:r>
              <a:rPr lang="en"/>
              <a:t>Analysis built to answer questions posed by community partners</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80"/>
          <p:cNvSpPr txBox="1"/>
          <p:nvPr>
            <p:ph type="ctrTitle"/>
          </p:nvPr>
        </p:nvSpPr>
        <p:spPr>
          <a:xfrm>
            <a:off x="499730" y="1104663"/>
            <a:ext cx="8187070" cy="1585374"/>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
              <a:t>Using Data to Inform Delivery of Individualized Care</a:t>
            </a:r>
            <a:endParaRPr/>
          </a:p>
        </p:txBody>
      </p:sp>
      <p:sp>
        <p:nvSpPr>
          <p:cNvPr id="503" name="Google Shape;503;p80"/>
          <p:cNvSpPr txBox="1"/>
          <p:nvPr>
            <p:ph idx="1" type="subTitle"/>
          </p:nvPr>
        </p:nvSpPr>
        <p:spPr>
          <a:xfrm>
            <a:off x="685800" y="3424718"/>
            <a:ext cx="8001000" cy="14220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50"/>
              <a:buNone/>
            </a:pPr>
            <a:r>
              <a:rPr lang="en" sz="1850"/>
              <a:t>Kristin Rising, MD MS</a:t>
            </a:r>
            <a:endParaRPr/>
          </a:p>
          <a:p>
            <a:pPr indent="0" lvl="0" marL="0" rtl="0" algn="l">
              <a:lnSpc>
                <a:spcPct val="90000"/>
              </a:lnSpc>
              <a:spcBef>
                <a:spcPts val="370"/>
              </a:spcBef>
              <a:spcAft>
                <a:spcPts val="0"/>
              </a:spcAft>
              <a:buSzPts val="1850"/>
              <a:buNone/>
            </a:pPr>
            <a:r>
              <a:rPr lang="en" sz="1850"/>
              <a:t>Associate Professor and Director of Acute Care Transitions</a:t>
            </a:r>
            <a:endParaRPr/>
          </a:p>
          <a:p>
            <a:pPr indent="0" lvl="0" marL="0" rtl="0" algn="l">
              <a:lnSpc>
                <a:spcPct val="90000"/>
              </a:lnSpc>
              <a:spcBef>
                <a:spcPts val="370"/>
              </a:spcBef>
              <a:spcAft>
                <a:spcPts val="0"/>
              </a:spcAft>
              <a:buSzPts val="1850"/>
              <a:buNone/>
            </a:pPr>
            <a:r>
              <a:rPr lang="en" sz="1850"/>
              <a:t>Department of Emergency Medicine</a:t>
            </a:r>
            <a:endParaRPr/>
          </a:p>
          <a:p>
            <a:pPr indent="0" lvl="0" marL="0" rtl="0" algn="l">
              <a:lnSpc>
                <a:spcPct val="90000"/>
              </a:lnSpc>
              <a:spcBef>
                <a:spcPts val="370"/>
              </a:spcBef>
              <a:spcAft>
                <a:spcPts val="0"/>
              </a:spcAft>
              <a:buSzPts val="1850"/>
              <a:buNone/>
            </a:pPr>
            <a:r>
              <a:rPr lang="en" sz="1850"/>
              <a:t>Thomas Jefferson University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81"/>
          <p:cNvSpPr txBox="1"/>
          <p:nvPr>
            <p:ph idx="1" type="body"/>
          </p:nvPr>
        </p:nvSpPr>
        <p:spPr>
          <a:xfrm>
            <a:off x="457200" y="1309688"/>
            <a:ext cx="8229600" cy="3159837"/>
          </a:xfrm>
          <a:prstGeom prst="rect">
            <a:avLst/>
          </a:prstGeom>
          <a:noFill/>
          <a:ln>
            <a:noFill/>
          </a:ln>
        </p:spPr>
        <p:txBody>
          <a:bodyPr anchorCtr="0" anchor="t" bIns="45700" lIns="91425" spcFirstLastPara="1" rIns="91425" wrap="square" tIns="45700">
            <a:noAutofit/>
          </a:bodyPr>
          <a:lstStyle/>
          <a:p>
            <a:pPr indent="0" lvl="0" marL="114300" rtl="0" algn="l">
              <a:spcBef>
                <a:spcPts val="0"/>
              </a:spcBef>
              <a:spcAft>
                <a:spcPts val="0"/>
              </a:spcAft>
              <a:buSzPts val="2000"/>
              <a:buNone/>
            </a:pPr>
            <a:r>
              <a:rPr lang="en" sz="2000"/>
              <a:t>Theme: Developing patient-centered interventions in response to patient-identified needs</a:t>
            </a:r>
            <a:endParaRPr/>
          </a:p>
          <a:p>
            <a:pPr indent="0" lvl="0" marL="114300" rtl="0" algn="l">
              <a:spcBef>
                <a:spcPts val="400"/>
              </a:spcBef>
              <a:spcAft>
                <a:spcPts val="0"/>
              </a:spcAft>
              <a:buSzPts val="2000"/>
              <a:buNone/>
            </a:pPr>
            <a:r>
              <a:t/>
            </a:r>
            <a:endParaRPr i="1" sz="2000"/>
          </a:p>
          <a:p>
            <a:pPr indent="-457200" lvl="0" marL="571500" rtl="0" algn="l">
              <a:spcBef>
                <a:spcPts val="400"/>
              </a:spcBef>
              <a:spcAft>
                <a:spcPts val="0"/>
              </a:spcAft>
              <a:buSzPts val="2000"/>
              <a:buFont typeface="Trebuchet MS"/>
              <a:buAutoNum type="arabicPeriod"/>
            </a:pPr>
            <a:r>
              <a:rPr i="1" lang="en" sz="2000"/>
              <a:t>Model of Uncertainty and Care Seeking</a:t>
            </a:r>
            <a:endParaRPr/>
          </a:p>
          <a:p>
            <a:pPr indent="-330200" lvl="0" marL="571500" rtl="0" algn="l">
              <a:spcBef>
                <a:spcPts val="400"/>
              </a:spcBef>
              <a:spcAft>
                <a:spcPts val="0"/>
              </a:spcAft>
              <a:buSzPts val="2000"/>
              <a:buFont typeface="Trebuchet MS"/>
              <a:buNone/>
            </a:pPr>
            <a:r>
              <a:t/>
            </a:r>
            <a:endParaRPr i="1" sz="2000"/>
          </a:p>
          <a:p>
            <a:pPr indent="-457200" lvl="0" marL="571500" rtl="0" algn="l">
              <a:spcBef>
                <a:spcPts val="400"/>
              </a:spcBef>
              <a:spcAft>
                <a:spcPts val="0"/>
              </a:spcAft>
              <a:buSzPts val="2000"/>
              <a:buFont typeface="Trebuchet MS"/>
              <a:buAutoNum type="arabicPeriod"/>
            </a:pPr>
            <a:r>
              <a:rPr i="1" lang="en" sz="2000"/>
              <a:t>Food is Medicine for Patients with Diabetes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82"/>
          <p:cNvSpPr txBox="1"/>
          <p:nvPr>
            <p:ph type="title"/>
          </p:nvPr>
        </p:nvSpPr>
        <p:spPr>
          <a:xfrm>
            <a:off x="457200" y="349758"/>
            <a:ext cx="8229600" cy="877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Patient Perspective: ED Returns</a:t>
            </a:r>
            <a:endParaRPr/>
          </a:p>
        </p:txBody>
      </p:sp>
      <p:grpSp>
        <p:nvGrpSpPr>
          <p:cNvPr id="516" name="Google Shape;516;p82"/>
          <p:cNvGrpSpPr/>
          <p:nvPr/>
        </p:nvGrpSpPr>
        <p:grpSpPr>
          <a:xfrm>
            <a:off x="1433599" y="1227582"/>
            <a:ext cx="3306575" cy="3489186"/>
            <a:chOff x="2438400" y="310840"/>
            <a:chExt cx="3924380" cy="4748154"/>
          </a:xfrm>
        </p:grpSpPr>
        <p:sp>
          <p:nvSpPr>
            <p:cNvPr id="517" name="Google Shape;517;p82"/>
            <p:cNvSpPr txBox="1"/>
            <p:nvPr/>
          </p:nvSpPr>
          <p:spPr>
            <a:xfrm>
              <a:off x="4123503" y="4705456"/>
              <a:ext cx="1135598" cy="353538"/>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Arial"/>
                <a:buNone/>
              </a:pPr>
              <a:r>
                <a:rPr b="1" i="0" lang="en" sz="1100" u="none" cap="none" strike="noStrike">
                  <a:solidFill>
                    <a:schemeClr val="dk1"/>
                  </a:solidFill>
                  <a:latin typeface="Trebuchet MS"/>
                  <a:ea typeface="Trebuchet MS"/>
                  <a:cs typeface="Trebuchet MS"/>
                  <a:sym typeface="Trebuchet MS"/>
                </a:rPr>
                <a:t>Stay home</a:t>
              </a:r>
              <a:endParaRPr/>
            </a:p>
          </p:txBody>
        </p:sp>
        <p:cxnSp>
          <p:nvCxnSpPr>
            <p:cNvPr id="518" name="Google Shape;518;p82"/>
            <p:cNvCxnSpPr/>
            <p:nvPr/>
          </p:nvCxnSpPr>
          <p:spPr>
            <a:xfrm flipH="1">
              <a:off x="4830378" y="3974069"/>
              <a:ext cx="867610" cy="712436"/>
            </a:xfrm>
            <a:prstGeom prst="straightConnector1">
              <a:avLst/>
            </a:prstGeom>
            <a:noFill/>
            <a:ln cap="flat" cmpd="sng" w="31750">
              <a:solidFill>
                <a:schemeClr val="dk1"/>
              </a:solidFill>
              <a:prstDash val="solid"/>
              <a:round/>
              <a:headEnd len="sm" w="sm" type="none"/>
              <a:tailEnd len="med" w="med" type="stealth"/>
            </a:ln>
          </p:spPr>
        </p:cxnSp>
        <p:grpSp>
          <p:nvGrpSpPr>
            <p:cNvPr id="519" name="Google Shape;519;p82"/>
            <p:cNvGrpSpPr/>
            <p:nvPr/>
          </p:nvGrpSpPr>
          <p:grpSpPr>
            <a:xfrm>
              <a:off x="2438400" y="310840"/>
              <a:ext cx="3924380" cy="3644278"/>
              <a:chOff x="2438400" y="310840"/>
              <a:chExt cx="3924380" cy="3644278"/>
            </a:xfrm>
          </p:grpSpPr>
          <p:grpSp>
            <p:nvGrpSpPr>
              <p:cNvPr id="520" name="Google Shape;520;p82"/>
              <p:cNvGrpSpPr/>
              <p:nvPr/>
            </p:nvGrpSpPr>
            <p:grpSpPr>
              <a:xfrm>
                <a:off x="2438400" y="310840"/>
                <a:ext cx="3924380" cy="3644278"/>
                <a:chOff x="1731137" y="414453"/>
                <a:chExt cx="5566526" cy="4779229"/>
              </a:xfrm>
            </p:grpSpPr>
            <p:sp>
              <p:nvSpPr>
                <p:cNvPr id="521" name="Google Shape;521;p82"/>
                <p:cNvSpPr txBox="1"/>
                <p:nvPr/>
              </p:nvSpPr>
              <p:spPr>
                <a:xfrm>
                  <a:off x="5619096" y="4708567"/>
                  <a:ext cx="1678567" cy="485115"/>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Arial"/>
                    <a:buNone/>
                  </a:pPr>
                  <a:r>
                    <a:rPr b="1" i="0" lang="en" sz="1100" u="none" cap="none" strike="noStrike">
                      <a:solidFill>
                        <a:schemeClr val="dk1"/>
                      </a:solidFill>
                      <a:latin typeface="Trebuchet MS"/>
                      <a:ea typeface="Trebuchet MS"/>
                      <a:cs typeface="Trebuchet MS"/>
                      <a:sym typeface="Trebuchet MS"/>
                    </a:rPr>
                    <a:t>ED discharge</a:t>
                  </a:r>
                  <a:endParaRPr/>
                </a:p>
              </p:txBody>
            </p:sp>
            <p:sp>
              <p:nvSpPr>
                <p:cNvPr id="522" name="Google Shape;522;p82"/>
                <p:cNvSpPr txBox="1"/>
                <p:nvPr/>
              </p:nvSpPr>
              <p:spPr>
                <a:xfrm>
                  <a:off x="5875867" y="3371979"/>
                  <a:ext cx="1151466" cy="471384"/>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Arial"/>
                    <a:buNone/>
                  </a:pPr>
                  <a:r>
                    <a:rPr b="1" i="0" lang="en" sz="1100" u="none" cap="none" strike="noStrike">
                      <a:solidFill>
                        <a:schemeClr val="dk1"/>
                      </a:solidFill>
                      <a:latin typeface="Trebuchet MS"/>
                      <a:ea typeface="Trebuchet MS"/>
                      <a:cs typeface="Trebuchet MS"/>
                      <a:sym typeface="Trebuchet MS"/>
                    </a:rPr>
                    <a:t>ED Visit</a:t>
                  </a:r>
                  <a:endParaRPr/>
                </a:p>
              </p:txBody>
            </p:sp>
            <p:sp>
              <p:nvSpPr>
                <p:cNvPr id="523" name="Google Shape;523;p82"/>
                <p:cNvSpPr txBox="1"/>
                <p:nvPr/>
              </p:nvSpPr>
              <p:spPr>
                <a:xfrm>
                  <a:off x="1731137" y="3361828"/>
                  <a:ext cx="1514130" cy="471384"/>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Arial"/>
                    <a:buNone/>
                  </a:pPr>
                  <a:r>
                    <a:rPr b="1" i="0" lang="en" sz="1100" u="none" cap="none" strike="noStrike">
                      <a:solidFill>
                        <a:schemeClr val="dk1"/>
                      </a:solidFill>
                      <a:latin typeface="Trebuchet MS"/>
                      <a:ea typeface="Trebuchet MS"/>
                      <a:cs typeface="Trebuchet MS"/>
                      <a:sym typeface="Trebuchet MS"/>
                    </a:rPr>
                    <a:t>Stay home</a:t>
                  </a:r>
                  <a:endParaRPr/>
                </a:p>
              </p:txBody>
            </p:sp>
            <p:sp>
              <p:nvSpPr>
                <p:cNvPr id="524" name="Google Shape;524;p82"/>
                <p:cNvSpPr txBox="1"/>
                <p:nvPr/>
              </p:nvSpPr>
              <p:spPr>
                <a:xfrm>
                  <a:off x="3172034" y="414453"/>
                  <a:ext cx="2534500" cy="56324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Arial"/>
                    <a:buNone/>
                  </a:pPr>
                  <a:r>
                    <a:rPr b="1" i="0" lang="en" sz="1100" u="none" cap="none" strike="noStrike">
                      <a:solidFill>
                        <a:schemeClr val="dk1"/>
                      </a:solidFill>
                      <a:latin typeface="Trebuchet MS"/>
                      <a:ea typeface="Trebuchet MS"/>
                      <a:cs typeface="Trebuchet MS"/>
                      <a:sym typeface="Trebuchet MS"/>
                    </a:rPr>
                    <a:t>Inpatient admission</a:t>
                  </a:r>
                  <a:endParaRPr/>
                </a:p>
              </p:txBody>
            </p:sp>
            <p:sp>
              <p:nvSpPr>
                <p:cNvPr id="525" name="Google Shape;525;p82"/>
                <p:cNvSpPr txBox="1"/>
                <p:nvPr/>
              </p:nvSpPr>
              <p:spPr>
                <a:xfrm>
                  <a:off x="3172034" y="2027560"/>
                  <a:ext cx="2534500" cy="563240"/>
                </a:xfrm>
                <a:prstGeom prst="rect">
                  <a:avLst/>
                </a:prstGeom>
                <a:no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100"/>
                    <a:buFont typeface="Arial"/>
                    <a:buNone/>
                  </a:pPr>
                  <a:r>
                    <a:rPr b="1" i="0" lang="en" sz="1100" u="none" cap="none" strike="noStrike">
                      <a:solidFill>
                        <a:schemeClr val="dk1"/>
                      </a:solidFill>
                      <a:latin typeface="Trebuchet MS"/>
                      <a:ea typeface="Trebuchet MS"/>
                      <a:cs typeface="Trebuchet MS"/>
                      <a:sym typeface="Trebuchet MS"/>
                    </a:rPr>
                    <a:t>Inpatient discharge</a:t>
                  </a:r>
                  <a:endParaRPr/>
                </a:p>
              </p:txBody>
            </p:sp>
            <p:cxnSp>
              <p:nvCxnSpPr>
                <p:cNvPr id="526" name="Google Shape;526;p82"/>
                <p:cNvCxnSpPr/>
                <p:nvPr/>
              </p:nvCxnSpPr>
              <p:spPr>
                <a:xfrm>
                  <a:off x="4368800" y="977693"/>
                  <a:ext cx="0" cy="1049867"/>
                </a:xfrm>
                <a:prstGeom prst="straightConnector1">
                  <a:avLst/>
                </a:prstGeom>
                <a:noFill/>
                <a:ln cap="flat" cmpd="sng" w="31750">
                  <a:solidFill>
                    <a:schemeClr val="dk1"/>
                  </a:solidFill>
                  <a:prstDash val="solid"/>
                  <a:round/>
                  <a:headEnd len="sm" w="sm" type="none"/>
                  <a:tailEnd len="med" w="med" type="stealth"/>
                </a:ln>
              </p:spPr>
            </p:cxnSp>
            <p:cxnSp>
              <p:nvCxnSpPr>
                <p:cNvPr id="527" name="Google Shape;527;p82"/>
                <p:cNvCxnSpPr/>
                <p:nvPr/>
              </p:nvCxnSpPr>
              <p:spPr>
                <a:xfrm flipH="1">
                  <a:off x="2844800" y="2590800"/>
                  <a:ext cx="1507067" cy="771028"/>
                </a:xfrm>
                <a:prstGeom prst="straightConnector1">
                  <a:avLst/>
                </a:prstGeom>
                <a:noFill/>
                <a:ln cap="flat" cmpd="sng" w="31750">
                  <a:solidFill>
                    <a:schemeClr val="dk1"/>
                  </a:solidFill>
                  <a:prstDash val="solid"/>
                  <a:round/>
                  <a:headEnd len="sm" w="sm" type="none"/>
                  <a:tailEnd len="med" w="med" type="stealth"/>
                </a:ln>
              </p:spPr>
            </p:cxnSp>
            <p:cxnSp>
              <p:nvCxnSpPr>
                <p:cNvPr id="528" name="Google Shape;528;p82"/>
                <p:cNvCxnSpPr>
                  <a:endCxn id="522" idx="0"/>
                </p:cNvCxnSpPr>
                <p:nvPr/>
              </p:nvCxnSpPr>
              <p:spPr>
                <a:xfrm>
                  <a:off x="4351600" y="2590179"/>
                  <a:ext cx="2100000" cy="781800"/>
                </a:xfrm>
                <a:prstGeom prst="straightConnector1">
                  <a:avLst/>
                </a:prstGeom>
                <a:noFill/>
                <a:ln cap="flat" cmpd="sng" w="31750">
                  <a:solidFill>
                    <a:schemeClr val="dk1"/>
                  </a:solidFill>
                  <a:prstDash val="solid"/>
                  <a:round/>
                  <a:headEnd len="sm" w="sm" type="none"/>
                  <a:tailEnd len="med" w="med" type="stealth"/>
                </a:ln>
              </p:spPr>
            </p:cxnSp>
            <p:cxnSp>
              <p:nvCxnSpPr>
                <p:cNvPr id="529" name="Google Shape;529;p82"/>
                <p:cNvCxnSpPr>
                  <a:stCxn id="522" idx="0"/>
                  <a:endCxn id="524" idx="3"/>
                </p:cNvCxnSpPr>
                <p:nvPr/>
              </p:nvCxnSpPr>
              <p:spPr>
                <a:xfrm flipH="1" rot="5400000">
                  <a:off x="4741150" y="1661529"/>
                  <a:ext cx="2676000" cy="744900"/>
                </a:xfrm>
                <a:prstGeom prst="curvedConnector2">
                  <a:avLst/>
                </a:prstGeom>
                <a:noFill/>
                <a:ln cap="flat" cmpd="sng" w="25400">
                  <a:solidFill>
                    <a:schemeClr val="dk1"/>
                  </a:solidFill>
                  <a:prstDash val="solid"/>
                  <a:round/>
                  <a:headEnd len="sm" w="sm" type="none"/>
                  <a:tailEnd len="med" w="med" type="stealth"/>
                </a:ln>
              </p:spPr>
            </p:cxnSp>
          </p:grpSp>
          <p:cxnSp>
            <p:nvCxnSpPr>
              <p:cNvPr id="530" name="Google Shape;530;p82"/>
              <p:cNvCxnSpPr>
                <a:stCxn id="522" idx="2"/>
              </p:cNvCxnSpPr>
              <p:nvPr/>
            </p:nvCxnSpPr>
            <p:spPr>
              <a:xfrm>
                <a:off x="5766309" y="2925467"/>
                <a:ext cx="0" cy="659700"/>
              </a:xfrm>
              <a:prstGeom prst="straightConnector1">
                <a:avLst/>
              </a:prstGeom>
              <a:noFill/>
              <a:ln cap="flat" cmpd="sng" w="31750">
                <a:solidFill>
                  <a:schemeClr val="dk1"/>
                </a:solidFill>
                <a:prstDash val="solid"/>
                <a:round/>
                <a:headEnd len="sm" w="sm" type="none"/>
                <a:tailEnd len="med" w="med" type="stealth"/>
              </a:ln>
            </p:spPr>
          </p:cxnSp>
        </p:grpSp>
      </p:grpSp>
      <p:sp>
        <p:nvSpPr>
          <p:cNvPr id="531" name="Google Shape;531;p82"/>
          <p:cNvSpPr/>
          <p:nvPr/>
        </p:nvSpPr>
        <p:spPr>
          <a:xfrm>
            <a:off x="2990339" y="2716161"/>
            <a:ext cx="2560553" cy="1410995"/>
          </a:xfrm>
          <a:prstGeom prst="ellipse">
            <a:avLst/>
          </a:prstGeom>
          <a:noFill/>
          <a:ln cap="flat" cmpd="sng" w="50800">
            <a:solidFill>
              <a:srgbClr val="58B7DD"/>
            </a:solidFill>
            <a:prstDash val="solid"/>
            <a:round/>
            <a:headEnd len="sm" w="sm" type="none"/>
            <a:tailEnd len="sm" w="sm" type="none"/>
          </a:ln>
          <a:effectLst>
            <a:outerShdw blurRad="50800" rotWithShape="0" algn="bl" dist="25400">
              <a:srgbClr val="000000">
                <a:alpha val="6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58B7DD"/>
              </a:solidFill>
              <a:latin typeface="Trebuchet MS"/>
              <a:ea typeface="Trebuchet MS"/>
              <a:cs typeface="Trebuchet MS"/>
              <a:sym typeface="Trebuchet MS"/>
            </a:endParaRPr>
          </a:p>
        </p:txBody>
      </p:sp>
      <p:sp>
        <p:nvSpPr>
          <p:cNvPr id="532" name="Google Shape;532;p82"/>
          <p:cNvSpPr txBox="1"/>
          <p:nvPr>
            <p:ph idx="1" type="body"/>
          </p:nvPr>
        </p:nvSpPr>
        <p:spPr>
          <a:xfrm>
            <a:off x="4709402" y="1428281"/>
            <a:ext cx="4068033" cy="3159837"/>
          </a:xfrm>
          <a:prstGeom prst="rect">
            <a:avLst/>
          </a:prstGeom>
          <a:noFill/>
          <a:ln>
            <a:noFill/>
          </a:ln>
        </p:spPr>
        <p:txBody>
          <a:bodyPr anchorCtr="0" anchor="t" bIns="45700" lIns="91425" spcFirstLastPara="1" rIns="91425" wrap="square" tIns="45700">
            <a:noAutofit/>
          </a:bodyPr>
          <a:lstStyle/>
          <a:p>
            <a:pPr indent="0" lvl="0" marL="114300" rtl="0" algn="l">
              <a:spcBef>
                <a:spcPts val="0"/>
              </a:spcBef>
              <a:spcAft>
                <a:spcPts val="0"/>
              </a:spcAft>
              <a:buSzPts val="2200"/>
              <a:buNone/>
            </a:pPr>
            <a:r>
              <a:rPr lang="en"/>
              <a:t>    WHY?</a:t>
            </a:r>
            <a:endParaRPr>
              <a:solidFill>
                <a:schemeClr val="accent1"/>
              </a:solidFill>
            </a:endParaRPr>
          </a:p>
          <a:p>
            <a:pPr indent="-88900" lvl="0" marL="342900" rtl="0" algn="l">
              <a:spcBef>
                <a:spcPts val="440"/>
              </a:spcBef>
              <a:spcAft>
                <a:spcPts val="0"/>
              </a:spcAft>
              <a:buSzPts val="2200"/>
              <a:buNone/>
            </a:pPr>
            <a:r>
              <a:t/>
            </a:r>
            <a:endParaRPr/>
          </a:p>
          <a:p>
            <a:pPr indent="-228600" lvl="1" marL="639763" rtl="0" algn="l">
              <a:spcBef>
                <a:spcPts val="400"/>
              </a:spcBef>
              <a:spcAft>
                <a:spcPts val="0"/>
              </a:spcAft>
              <a:buSzPts val="2000"/>
              <a:buFont typeface="Noto Sans Symbols"/>
              <a:buChar char="🡪"/>
            </a:pPr>
            <a:r>
              <a:rPr lang="en"/>
              <a:t> FEAR AND UNCERTAINTY </a:t>
            </a:r>
            <a:endParaRPr/>
          </a:p>
          <a:p>
            <a:pPr indent="0" lvl="0" marL="114300" rtl="0" algn="l">
              <a:spcBef>
                <a:spcPts val="440"/>
              </a:spcBef>
              <a:spcAft>
                <a:spcPts val="0"/>
              </a:spcAft>
              <a:buSzPts val="2200"/>
              <a:buNone/>
            </a:pPr>
            <a:r>
              <a:rPr lang="en"/>
              <a:t>       related to symptoms</a:t>
            </a:r>
            <a:endParaRPr/>
          </a:p>
          <a:p>
            <a:pPr indent="0" lvl="0" marL="114300" rtl="0" algn="l">
              <a:spcBef>
                <a:spcPts val="440"/>
              </a:spcBef>
              <a:spcAft>
                <a:spcPts val="0"/>
              </a:spcAft>
              <a:buSzPts val="2200"/>
              <a:buNone/>
            </a:pPr>
            <a:r>
              <a:t/>
            </a:r>
            <a:endParaRPr/>
          </a:p>
          <a:p>
            <a:pPr indent="-88900" lvl="0" marL="342900" rtl="0" algn="l">
              <a:spcBef>
                <a:spcPts val="440"/>
              </a:spcBef>
              <a:spcAft>
                <a:spcPts val="0"/>
              </a:spcAft>
              <a:buSzPts val="2200"/>
              <a:buNone/>
            </a:pPr>
            <a:r>
              <a:t/>
            </a:r>
            <a:endParaRPr/>
          </a:p>
        </p:txBody>
      </p:sp>
      <p:sp>
        <p:nvSpPr>
          <p:cNvPr id="533" name="Google Shape;533;p82"/>
          <p:cNvSpPr txBox="1"/>
          <p:nvPr/>
        </p:nvSpPr>
        <p:spPr>
          <a:xfrm>
            <a:off x="5550892" y="4551447"/>
            <a:ext cx="3180024"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 sz="1000" u="none" cap="none" strike="noStrike">
                <a:solidFill>
                  <a:schemeClr val="dk1"/>
                </a:solidFill>
                <a:latin typeface="Trebuchet MS"/>
                <a:ea typeface="Trebuchet MS"/>
                <a:cs typeface="Trebuchet MS"/>
                <a:sym typeface="Trebuchet MS"/>
              </a:rPr>
              <a:t>Rising et al. </a:t>
            </a:r>
            <a:r>
              <a:rPr b="0" i="1" lang="en" sz="1000" u="none" cap="none" strike="noStrike">
                <a:solidFill>
                  <a:schemeClr val="dk1"/>
                </a:solidFill>
                <a:latin typeface="Trebuchet MS"/>
                <a:ea typeface="Trebuchet MS"/>
                <a:cs typeface="Trebuchet MS"/>
                <a:sym typeface="Trebuchet MS"/>
              </a:rPr>
              <a:t>Ann Emer Med. </a:t>
            </a:r>
            <a:r>
              <a:rPr b="0" i="0" lang="en" sz="1000" u="none" cap="none" strike="noStrike">
                <a:solidFill>
                  <a:schemeClr val="dk1"/>
                </a:solidFill>
                <a:latin typeface="Trebuchet MS"/>
                <a:ea typeface="Trebuchet MS"/>
                <a:cs typeface="Trebuchet MS"/>
                <a:sym typeface="Trebuchet MS"/>
              </a:rPr>
              <a:t>2015;65(4):377-386.</a:t>
            </a:r>
            <a:endParaRPr/>
          </a:p>
        </p:txBody>
      </p:sp>
      <p:cxnSp>
        <p:nvCxnSpPr>
          <p:cNvPr id="534" name="Google Shape;534;p82"/>
          <p:cNvCxnSpPr>
            <a:stCxn id="521" idx="3"/>
            <a:endCxn id="522" idx="3"/>
          </p:cNvCxnSpPr>
          <p:nvPr/>
        </p:nvCxnSpPr>
        <p:spPr>
          <a:xfrm rot="10800000">
            <a:off x="4579674" y="3016969"/>
            <a:ext cx="160500" cy="752700"/>
          </a:xfrm>
          <a:prstGeom prst="curvedConnector3">
            <a:avLst>
              <a:gd fmla="val -142430" name="adj1"/>
            </a:avLst>
          </a:prstGeom>
          <a:noFill/>
          <a:ln cap="flat" cmpd="sng" w="25400">
            <a:solidFill>
              <a:schemeClr val="dk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500"/>
                                        <p:tgtEl>
                                          <p:spTgt spid="5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0" st="0"/>
                                            </p:txEl>
                                          </p:spTgt>
                                        </p:tgtEl>
                                        <p:attrNameLst>
                                          <p:attrName>style.visibility</p:attrName>
                                        </p:attrNameLst>
                                      </p:cBhvr>
                                      <p:to>
                                        <p:strVal val="visible"/>
                                      </p:to>
                                    </p:set>
                                    <p:animEffect filter="fade" transition="in">
                                      <p:cBhvr>
                                        <p:cTn dur="500"/>
                                        <p:tgtEl>
                                          <p:spTgt spid="5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1" st="1"/>
                                            </p:txEl>
                                          </p:spTgt>
                                        </p:tgtEl>
                                        <p:attrNameLst>
                                          <p:attrName>style.visibility</p:attrName>
                                        </p:attrNameLst>
                                      </p:cBhvr>
                                      <p:to>
                                        <p:strVal val="visible"/>
                                      </p:to>
                                    </p:set>
                                    <p:animEffect filter="fade" transition="in">
                                      <p:cBhvr>
                                        <p:cTn dur="500"/>
                                        <p:tgtEl>
                                          <p:spTgt spid="5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2" st="2"/>
                                            </p:txEl>
                                          </p:spTgt>
                                        </p:tgtEl>
                                        <p:attrNameLst>
                                          <p:attrName>style.visibility</p:attrName>
                                        </p:attrNameLst>
                                      </p:cBhvr>
                                      <p:to>
                                        <p:strVal val="visible"/>
                                      </p:to>
                                    </p:set>
                                    <p:animEffect filter="fade" transition="in">
                                      <p:cBhvr>
                                        <p:cTn dur="500"/>
                                        <p:tgtEl>
                                          <p:spTgt spid="5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3" st="3"/>
                                            </p:txEl>
                                          </p:spTgt>
                                        </p:tgtEl>
                                        <p:attrNameLst>
                                          <p:attrName>style.visibility</p:attrName>
                                        </p:attrNameLst>
                                      </p:cBhvr>
                                      <p:to>
                                        <p:strVal val="visible"/>
                                      </p:to>
                                    </p:set>
                                    <p:animEffect filter="fade" transition="in">
                                      <p:cBhvr>
                                        <p:cTn dur="500"/>
                                        <p:tgtEl>
                                          <p:spTgt spid="5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4" st="4"/>
                                            </p:txEl>
                                          </p:spTgt>
                                        </p:tgtEl>
                                        <p:attrNameLst>
                                          <p:attrName>style.visibility</p:attrName>
                                        </p:attrNameLst>
                                      </p:cBhvr>
                                      <p:to>
                                        <p:strVal val="visible"/>
                                      </p:to>
                                    </p:set>
                                    <p:animEffect filter="fade" transition="in">
                                      <p:cBhvr>
                                        <p:cTn dur="500"/>
                                        <p:tgtEl>
                                          <p:spTgt spid="5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xEl>
                                              <p:pRg end="5" st="5"/>
                                            </p:txEl>
                                          </p:spTgt>
                                        </p:tgtEl>
                                        <p:attrNameLst>
                                          <p:attrName>style.visibility</p:attrName>
                                        </p:attrNameLst>
                                      </p:cBhvr>
                                      <p:to>
                                        <p:strVal val="visible"/>
                                      </p:to>
                                    </p:set>
                                    <p:animEffect filter="fade" transition="in">
                                      <p:cBhvr>
                                        <p:cTn dur="500"/>
                                        <p:tgtEl>
                                          <p:spTgt spid="5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3"/>
          <p:cNvSpPr txBox="1"/>
          <p:nvPr>
            <p:ph idx="1" type="body"/>
          </p:nvPr>
        </p:nvSpPr>
        <p:spPr>
          <a:xfrm>
            <a:off x="457200" y="1309688"/>
            <a:ext cx="8229600" cy="3159837"/>
          </a:xfrm>
          <a:prstGeom prst="rect">
            <a:avLst/>
          </a:prstGeom>
          <a:noFill/>
          <a:ln>
            <a:noFill/>
          </a:ln>
        </p:spPr>
        <p:txBody>
          <a:bodyPr anchorCtr="0" anchor="t" bIns="45700" lIns="91425" spcFirstLastPara="1" rIns="91425" wrap="square" tIns="45700">
            <a:noAutofit/>
          </a:bodyPr>
          <a:lstStyle/>
          <a:p>
            <a:pPr indent="-228600" lvl="0" marL="342900" rtl="0" algn="l">
              <a:spcBef>
                <a:spcPts val="0"/>
              </a:spcBef>
              <a:spcAft>
                <a:spcPts val="0"/>
              </a:spcAft>
              <a:buSzPts val="2000"/>
              <a:buChar char="•"/>
            </a:pPr>
            <a:r>
              <a:rPr i="1" lang="en" sz="2000"/>
              <a:t>“I just don’t know where the deterioration’s coming from, and I’m so afraid, and that’s been creating a lot of anxiety for me.”</a:t>
            </a:r>
            <a:endParaRPr/>
          </a:p>
          <a:p>
            <a:pPr indent="-101600" lvl="0" marL="342900" rtl="0" algn="l">
              <a:spcBef>
                <a:spcPts val="400"/>
              </a:spcBef>
              <a:spcAft>
                <a:spcPts val="0"/>
              </a:spcAft>
              <a:buSzPts val="2000"/>
              <a:buNone/>
            </a:pPr>
            <a:r>
              <a:t/>
            </a:r>
            <a:endParaRPr i="1" sz="2000"/>
          </a:p>
          <a:p>
            <a:pPr indent="-228600" lvl="0" marL="342900" rtl="0" algn="l">
              <a:spcBef>
                <a:spcPts val="400"/>
              </a:spcBef>
              <a:spcAft>
                <a:spcPts val="0"/>
              </a:spcAft>
              <a:buSzPts val="2000"/>
              <a:buChar char="•"/>
            </a:pPr>
            <a:r>
              <a:rPr i="1" lang="en" sz="2000"/>
              <a:t>“… but where is this pain coming from? I just hope they can find out today why I keep having this pain.”</a:t>
            </a:r>
            <a:endParaRPr/>
          </a:p>
        </p:txBody>
      </p:sp>
      <p:sp>
        <p:nvSpPr>
          <p:cNvPr id="541" name="Google Shape;541;p83"/>
          <p:cNvSpPr txBox="1"/>
          <p:nvPr>
            <p:ph type="title"/>
          </p:nvPr>
        </p:nvSpPr>
        <p:spPr>
          <a:xfrm>
            <a:off x="457200" y="349758"/>
            <a:ext cx="8229600" cy="877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Fear and Uncertainty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84"/>
          <p:cNvSpPr txBox="1"/>
          <p:nvPr>
            <p:ph type="title"/>
          </p:nvPr>
        </p:nvSpPr>
        <p:spPr>
          <a:xfrm>
            <a:off x="457200" y="349758"/>
            <a:ext cx="8229600" cy="877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Patient Needs at ED discharge	</a:t>
            </a:r>
            <a:endParaRPr/>
          </a:p>
        </p:txBody>
      </p:sp>
      <p:sp>
        <p:nvSpPr>
          <p:cNvPr id="548" name="Google Shape;548;p84"/>
          <p:cNvSpPr txBox="1"/>
          <p:nvPr>
            <p:ph idx="1" type="body"/>
          </p:nvPr>
        </p:nvSpPr>
        <p:spPr>
          <a:xfrm>
            <a:off x="457200" y="1309688"/>
            <a:ext cx="8229600" cy="3159837"/>
          </a:xfrm>
          <a:prstGeom prst="rect">
            <a:avLst/>
          </a:prstGeom>
          <a:noFill/>
          <a:ln>
            <a:noFill/>
          </a:ln>
        </p:spPr>
        <p:txBody>
          <a:bodyPr anchorCtr="0" anchor="t" bIns="45700" lIns="91425" spcFirstLastPara="1" rIns="91425" wrap="square" tIns="45700">
            <a:noAutofit/>
          </a:bodyPr>
          <a:lstStyle/>
          <a:p>
            <a:pPr indent="-228600" lvl="0" marL="342900" rtl="0" algn="l">
              <a:spcBef>
                <a:spcPts val="0"/>
              </a:spcBef>
              <a:spcAft>
                <a:spcPts val="0"/>
              </a:spcAft>
              <a:buSzPts val="2200"/>
              <a:buChar char="•"/>
            </a:pPr>
            <a:r>
              <a:rPr lang="en"/>
              <a:t>Primary expectations: diagnosis and reassurance</a:t>
            </a:r>
            <a:endParaRPr/>
          </a:p>
          <a:p>
            <a:pPr indent="-228600" lvl="0" marL="342900" rtl="0" algn="l">
              <a:spcBef>
                <a:spcPts val="440"/>
              </a:spcBef>
              <a:spcAft>
                <a:spcPts val="0"/>
              </a:spcAft>
              <a:buSzPts val="2200"/>
              <a:buChar char="•"/>
            </a:pPr>
            <a:r>
              <a:rPr lang="en"/>
              <a:t>Primary needs at discharge: answers</a:t>
            </a:r>
            <a:endParaRPr/>
          </a:p>
          <a:p>
            <a:pPr indent="0" lvl="0" marL="114300" rtl="0" algn="l">
              <a:spcBef>
                <a:spcPts val="440"/>
              </a:spcBef>
              <a:spcAft>
                <a:spcPts val="0"/>
              </a:spcAft>
              <a:buSzPts val="2200"/>
              <a:buNone/>
            </a:pPr>
            <a:r>
              <a:rPr lang="en"/>
              <a:t>	</a:t>
            </a:r>
            <a:r>
              <a:rPr lang="en">
                <a:solidFill>
                  <a:srgbClr val="58B7DD"/>
                </a:solidFill>
              </a:rPr>
              <a:t>🡪 </a:t>
            </a:r>
            <a:r>
              <a:rPr lang="en"/>
              <a:t>Cause of symptoms</a:t>
            </a:r>
            <a:endParaRPr/>
          </a:p>
          <a:p>
            <a:pPr indent="0" lvl="0" marL="114300" rtl="0" algn="l">
              <a:spcBef>
                <a:spcPts val="440"/>
              </a:spcBef>
              <a:spcAft>
                <a:spcPts val="0"/>
              </a:spcAft>
              <a:buSzPts val="2200"/>
              <a:buNone/>
            </a:pPr>
            <a:r>
              <a:rPr lang="en"/>
              <a:t>	</a:t>
            </a:r>
            <a:r>
              <a:rPr lang="en">
                <a:solidFill>
                  <a:srgbClr val="58B7DD"/>
                </a:solidFill>
              </a:rPr>
              <a:t>🡪 </a:t>
            </a:r>
            <a:r>
              <a:rPr lang="en"/>
              <a:t>What to expect</a:t>
            </a:r>
            <a:endParaRPr/>
          </a:p>
        </p:txBody>
      </p:sp>
      <p:sp>
        <p:nvSpPr>
          <p:cNvPr id="549" name="Google Shape;549;p84"/>
          <p:cNvSpPr txBox="1"/>
          <p:nvPr/>
        </p:nvSpPr>
        <p:spPr>
          <a:xfrm>
            <a:off x="457200" y="4428520"/>
            <a:ext cx="8415192"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 sz="1000" u="none" cap="none" strike="noStrike">
                <a:solidFill>
                  <a:schemeClr val="dk1"/>
                </a:solidFill>
                <a:latin typeface="Trebuchet MS"/>
                <a:ea typeface="Trebuchet MS"/>
                <a:cs typeface="Trebuchet MS"/>
                <a:sym typeface="Trebuchet MS"/>
              </a:rPr>
              <a:t>Rising et al. </a:t>
            </a:r>
            <a:r>
              <a:rPr b="0" i="1" lang="en" sz="1000" u="none" cap="none" strike="noStrike">
                <a:solidFill>
                  <a:schemeClr val="dk1"/>
                </a:solidFill>
                <a:latin typeface="Trebuchet MS"/>
                <a:ea typeface="Trebuchet MS"/>
                <a:cs typeface="Trebuchet MS"/>
                <a:sym typeface="Trebuchet MS"/>
              </a:rPr>
              <a:t>Ann Emer Med</a:t>
            </a:r>
            <a:r>
              <a:rPr b="0" i="0" lang="en" sz="1000" u="none" cap="none" strike="noStrike">
                <a:solidFill>
                  <a:schemeClr val="dk1"/>
                </a:solidFill>
                <a:latin typeface="Trebuchet MS"/>
                <a:ea typeface="Trebuchet MS"/>
                <a:cs typeface="Trebuchet MS"/>
                <a:sym typeface="Trebuchet MS"/>
              </a:rPr>
              <a:t>. 2016;68(5):536-543. </a:t>
            </a:r>
            <a:endParaRPr/>
          </a:p>
        </p:txBody>
      </p:sp>
      <p:pic>
        <p:nvPicPr>
          <p:cNvPr id="550" name="Google Shape;550;p84"/>
          <p:cNvPicPr preferRelativeResize="0"/>
          <p:nvPr/>
        </p:nvPicPr>
        <p:blipFill rotWithShape="1">
          <a:blip r:embed="rId3">
            <a:alphaModFix/>
          </a:blip>
          <a:srcRect b="42230" l="34374" r="34807" t="38938"/>
          <a:stretch/>
        </p:blipFill>
        <p:spPr>
          <a:xfrm>
            <a:off x="7135592" y="1057619"/>
            <a:ext cx="1644003" cy="12999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0" st="0"/>
                                            </p:txEl>
                                          </p:spTgt>
                                        </p:tgtEl>
                                        <p:attrNameLst>
                                          <p:attrName>style.visibility</p:attrName>
                                        </p:attrNameLst>
                                      </p:cBhvr>
                                      <p:to>
                                        <p:strVal val="visible"/>
                                      </p:to>
                                    </p:set>
                                    <p:animEffect filter="fade" transition="in">
                                      <p:cBhvr>
                                        <p:cTn dur="500"/>
                                        <p:tgtEl>
                                          <p:spTgt spid="5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1" st="1"/>
                                            </p:txEl>
                                          </p:spTgt>
                                        </p:tgtEl>
                                        <p:attrNameLst>
                                          <p:attrName>style.visibility</p:attrName>
                                        </p:attrNameLst>
                                      </p:cBhvr>
                                      <p:to>
                                        <p:strVal val="visible"/>
                                      </p:to>
                                    </p:set>
                                    <p:animEffect filter="fade" transition="in">
                                      <p:cBhvr>
                                        <p:cTn dur="500"/>
                                        <p:tgtEl>
                                          <p:spTgt spid="5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2" st="2"/>
                                            </p:txEl>
                                          </p:spTgt>
                                        </p:tgtEl>
                                        <p:attrNameLst>
                                          <p:attrName>style.visibility</p:attrName>
                                        </p:attrNameLst>
                                      </p:cBhvr>
                                      <p:to>
                                        <p:strVal val="visible"/>
                                      </p:to>
                                    </p:set>
                                    <p:animEffect filter="fade" transition="in">
                                      <p:cBhvr>
                                        <p:cTn dur="500"/>
                                        <p:tgtEl>
                                          <p:spTgt spid="5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xEl>
                                              <p:pRg end="3" st="3"/>
                                            </p:txEl>
                                          </p:spTgt>
                                        </p:tgtEl>
                                        <p:attrNameLst>
                                          <p:attrName>style.visibility</p:attrName>
                                        </p:attrNameLst>
                                      </p:cBhvr>
                                      <p:to>
                                        <p:strVal val="visible"/>
                                      </p:to>
                                    </p:set>
                                    <p:animEffect filter="fade" transition="in">
                                      <p:cBhvr>
                                        <p:cTn dur="500"/>
                                        <p:tgtEl>
                                          <p:spTgt spid="54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5"/>
          <p:cNvSpPr txBox="1"/>
          <p:nvPr>
            <p:ph idx="1" type="body"/>
          </p:nvPr>
        </p:nvSpPr>
        <p:spPr>
          <a:xfrm>
            <a:off x="457200" y="1309688"/>
            <a:ext cx="8229600" cy="3159837"/>
          </a:xfrm>
          <a:prstGeom prst="rect">
            <a:avLst/>
          </a:prstGeom>
          <a:noFill/>
          <a:ln>
            <a:noFill/>
          </a:ln>
        </p:spPr>
        <p:txBody>
          <a:bodyPr anchorCtr="0" anchor="t" bIns="45700" lIns="91425" spcFirstLastPara="1" rIns="91425" wrap="square" tIns="45700">
            <a:noAutofit/>
          </a:bodyPr>
          <a:lstStyle/>
          <a:p>
            <a:pPr indent="0" lvl="0" marL="114300" rtl="0" algn="l">
              <a:spcBef>
                <a:spcPts val="0"/>
              </a:spcBef>
              <a:spcAft>
                <a:spcPts val="0"/>
              </a:spcAft>
              <a:buSzPts val="2200"/>
              <a:buNone/>
            </a:pPr>
            <a:r>
              <a:rPr lang="en"/>
              <a:t>“</a:t>
            </a:r>
            <a:r>
              <a:rPr i="1" lang="en"/>
              <a:t>Because if I don’t find out what it is, I’m gonna still come. I’m gonna come back. You gonna tell me something. I keep coming back until you find something out.”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41"/>
          <p:cNvSpPr txBox="1"/>
          <p:nvPr>
            <p:ph idx="4294967295" type="title"/>
          </p:nvPr>
        </p:nvSpPr>
        <p:spPr>
          <a:xfrm>
            <a:off x="692025" y="422500"/>
            <a:ext cx="42609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Get involved</a:t>
            </a:r>
            <a:endParaRPr sz="3600">
              <a:solidFill>
                <a:srgbClr val="88398A"/>
              </a:solidFill>
            </a:endParaRPr>
          </a:p>
        </p:txBody>
      </p:sp>
      <p:sp>
        <p:nvSpPr>
          <p:cNvPr id="188" name="Google Shape;188;p41"/>
          <p:cNvSpPr txBox="1"/>
          <p:nvPr/>
        </p:nvSpPr>
        <p:spPr>
          <a:xfrm>
            <a:off x="380675" y="2220625"/>
            <a:ext cx="2787300" cy="21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88398A"/>
                </a:solidFill>
                <a:latin typeface="Helvetica Neue"/>
                <a:ea typeface="Helvetica Neue"/>
                <a:cs typeface="Helvetica Neue"/>
                <a:sym typeface="Helvetica Neue"/>
              </a:rPr>
              <a:t>Learn</a:t>
            </a:r>
            <a:endParaRPr b="1" sz="2400">
              <a:solidFill>
                <a:srgbClr val="88398A"/>
              </a:solidFill>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Join our Meetup page and attend events</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Follow us on Twitter </a:t>
            </a:r>
            <a:r>
              <a:rPr b="1" lang="en" sz="1800">
                <a:solidFill>
                  <a:srgbClr val="88398A"/>
                </a:solidFill>
                <a:latin typeface="Helvetica Neue"/>
                <a:ea typeface="Helvetica Neue"/>
                <a:cs typeface="Helvetica Neue"/>
                <a:sym typeface="Helvetica Neue"/>
              </a:rPr>
              <a:t>@RLadiesPhilly</a:t>
            </a:r>
            <a:endParaRPr b="1" sz="1800">
              <a:solidFill>
                <a:srgbClr val="88398A"/>
              </a:solidFill>
              <a:latin typeface="Helvetica Neue"/>
              <a:ea typeface="Helvetica Neue"/>
              <a:cs typeface="Helvetica Neue"/>
              <a:sym typeface="Helvetica Neue"/>
            </a:endParaRPr>
          </a:p>
        </p:txBody>
      </p:sp>
      <p:sp>
        <p:nvSpPr>
          <p:cNvPr id="189" name="Google Shape;189;p41"/>
          <p:cNvSpPr txBox="1"/>
          <p:nvPr/>
        </p:nvSpPr>
        <p:spPr>
          <a:xfrm>
            <a:off x="3215625" y="2220625"/>
            <a:ext cx="2787300" cy="21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88398A"/>
                </a:solidFill>
                <a:latin typeface="Helvetica Neue"/>
                <a:ea typeface="Helvetica Neue"/>
                <a:cs typeface="Helvetica Neue"/>
                <a:sym typeface="Helvetica Neue"/>
              </a:rPr>
              <a:t>Contribute</a:t>
            </a:r>
            <a:endParaRPr b="1" sz="2400">
              <a:solidFill>
                <a:srgbClr val="88398A"/>
              </a:solidFill>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Join our Slack channel</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Introduce yourself on Slack (#welcome)</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Write a blogpost</a:t>
            </a:r>
            <a:endParaRPr sz="1800">
              <a:latin typeface="Helvetica Neue"/>
              <a:ea typeface="Helvetica Neue"/>
              <a:cs typeface="Helvetica Neue"/>
              <a:sym typeface="Helvetica Neue"/>
            </a:endParaRPr>
          </a:p>
          <a:p>
            <a:pPr indent="-342900" lvl="0" marL="457200" rtl="0" algn="l">
              <a:spcBef>
                <a:spcPts val="0"/>
              </a:spcBef>
              <a:spcAft>
                <a:spcPts val="0"/>
              </a:spcAft>
              <a:buClr>
                <a:srgbClr val="88398A"/>
              </a:buClr>
              <a:buSzPts val="1800"/>
              <a:buFont typeface="Helvetica Neue"/>
              <a:buChar char="●"/>
            </a:pPr>
            <a:r>
              <a:rPr b="1" lang="en" sz="1800">
                <a:solidFill>
                  <a:srgbClr val="88398A"/>
                </a:solidFill>
                <a:latin typeface="Helvetica Neue"/>
                <a:ea typeface="Helvetica Neue"/>
                <a:cs typeface="Helvetica Neue"/>
                <a:sym typeface="Helvetica Neue"/>
              </a:rPr>
              <a:t>Ask questions</a:t>
            </a:r>
            <a:endParaRPr b="1" sz="1800">
              <a:solidFill>
                <a:srgbClr val="88398A"/>
              </a:solidFill>
              <a:latin typeface="Helvetica Neue"/>
              <a:ea typeface="Helvetica Neue"/>
              <a:cs typeface="Helvetica Neue"/>
              <a:sym typeface="Helvetica Neue"/>
            </a:endParaRPr>
          </a:p>
        </p:txBody>
      </p:sp>
      <p:sp>
        <p:nvSpPr>
          <p:cNvPr id="190" name="Google Shape;190;p41"/>
          <p:cNvSpPr txBox="1"/>
          <p:nvPr/>
        </p:nvSpPr>
        <p:spPr>
          <a:xfrm>
            <a:off x="6154600" y="2220625"/>
            <a:ext cx="2787300" cy="21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88398A"/>
                </a:solidFill>
                <a:latin typeface="Helvetica Neue"/>
                <a:ea typeface="Helvetica Neue"/>
                <a:cs typeface="Helvetica Neue"/>
                <a:sym typeface="Helvetica Neue"/>
              </a:rPr>
              <a:t>Organize</a:t>
            </a:r>
            <a:endParaRPr b="1" sz="2400">
              <a:solidFill>
                <a:srgbClr val="88398A"/>
              </a:solidFill>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Lead a workshop</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Give a talk</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Ask your company to sponsor us </a:t>
            </a:r>
            <a:r>
              <a:rPr lang="en" sz="2400">
                <a:solidFill>
                  <a:srgbClr val="181818"/>
                </a:solidFill>
                <a:latin typeface="Helvetica Neue"/>
                <a:ea typeface="Helvetica Neue"/>
                <a:cs typeface="Helvetica Neue"/>
                <a:sym typeface="Helvetica Neue"/>
              </a:rPr>
              <a:t>🍕</a:t>
            </a:r>
            <a:r>
              <a:rPr lang="en" sz="1800">
                <a:latin typeface="Helvetica Neue"/>
                <a:ea typeface="Helvetica Neue"/>
                <a:cs typeface="Helvetica Neue"/>
                <a:sym typeface="Helvetica Neue"/>
              </a:rPr>
              <a:t> </a:t>
            </a:r>
            <a:endParaRPr sz="1800">
              <a:latin typeface="Helvetica Neue"/>
              <a:ea typeface="Helvetica Neue"/>
              <a:cs typeface="Helvetica Neue"/>
              <a:sym typeface="Helvetica Neue"/>
            </a:endParaRPr>
          </a:p>
          <a:p>
            <a:pPr indent="-342900" lvl="0" marL="457200" rtl="0" algn="l">
              <a:spcBef>
                <a:spcPts val="0"/>
              </a:spcBef>
              <a:spcAft>
                <a:spcPts val="0"/>
              </a:spcAft>
              <a:buClr>
                <a:srgbClr val="88398A"/>
              </a:buClr>
              <a:buSzPts val="1800"/>
              <a:buFont typeface="Helvetica Neue"/>
              <a:buChar char="●"/>
            </a:pPr>
            <a:r>
              <a:rPr b="1" lang="en" sz="1800">
                <a:solidFill>
                  <a:srgbClr val="88398A"/>
                </a:solidFill>
                <a:latin typeface="Helvetica Neue"/>
                <a:ea typeface="Helvetica Neue"/>
                <a:cs typeface="Helvetica Neue"/>
                <a:sym typeface="Helvetica Neue"/>
              </a:rPr>
              <a:t>Be a co-organizer!</a:t>
            </a:r>
            <a:endParaRPr b="1" sz="1800">
              <a:solidFill>
                <a:srgbClr val="88398A"/>
              </a:solidFill>
              <a:latin typeface="Helvetica Neue"/>
              <a:ea typeface="Helvetica Neue"/>
              <a:cs typeface="Helvetica Neue"/>
              <a:sym typeface="Helvetica Neue"/>
            </a:endParaRPr>
          </a:p>
        </p:txBody>
      </p:sp>
      <p:cxnSp>
        <p:nvCxnSpPr>
          <p:cNvPr id="191" name="Google Shape;191;p41"/>
          <p:cNvCxnSpPr/>
          <p:nvPr/>
        </p:nvCxnSpPr>
        <p:spPr>
          <a:xfrm>
            <a:off x="12175" y="1947150"/>
            <a:ext cx="9130500" cy="0"/>
          </a:xfrm>
          <a:prstGeom prst="straightConnector1">
            <a:avLst/>
          </a:prstGeom>
          <a:noFill/>
          <a:ln cap="flat" cmpd="sng" w="38100">
            <a:solidFill>
              <a:srgbClr val="88398A"/>
            </a:solidFill>
            <a:prstDash val="solid"/>
            <a:round/>
            <a:headEnd len="med" w="med" type="none"/>
            <a:tailEnd len="med" w="med" type="none"/>
          </a:ln>
        </p:spPr>
      </p:cxnSp>
      <p:sp>
        <p:nvSpPr>
          <p:cNvPr id="192" name="Google Shape;192;p41"/>
          <p:cNvSpPr/>
          <p:nvPr/>
        </p:nvSpPr>
        <p:spPr>
          <a:xfrm>
            <a:off x="955650" y="1837500"/>
            <a:ext cx="219300" cy="219300"/>
          </a:xfrm>
          <a:prstGeom prst="ellipse">
            <a:avLst/>
          </a:prstGeom>
          <a:solidFill>
            <a:schemeClr val="lt1"/>
          </a:solidFill>
          <a:ln cap="flat" cmpd="sng" w="38100">
            <a:solidFill>
              <a:srgbClr val="D3D3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1"/>
          <p:cNvSpPr/>
          <p:nvPr/>
        </p:nvSpPr>
        <p:spPr>
          <a:xfrm>
            <a:off x="3911100" y="1837500"/>
            <a:ext cx="219300" cy="219300"/>
          </a:xfrm>
          <a:prstGeom prst="ellipse">
            <a:avLst/>
          </a:prstGeom>
          <a:solidFill>
            <a:schemeClr val="lt1"/>
          </a:solidFill>
          <a:ln cap="flat" cmpd="sng" w="38100">
            <a:solidFill>
              <a:srgbClr val="D3D3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1"/>
          <p:cNvSpPr/>
          <p:nvPr/>
        </p:nvSpPr>
        <p:spPr>
          <a:xfrm>
            <a:off x="6866550" y="1837500"/>
            <a:ext cx="219300" cy="219300"/>
          </a:xfrm>
          <a:prstGeom prst="ellipse">
            <a:avLst/>
          </a:prstGeom>
          <a:solidFill>
            <a:schemeClr val="lt1"/>
          </a:solidFill>
          <a:ln cap="flat" cmpd="sng" w="38100">
            <a:solidFill>
              <a:srgbClr val="D3D3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86"/>
          <p:cNvSpPr txBox="1"/>
          <p:nvPr>
            <p:ph type="title"/>
          </p:nvPr>
        </p:nvSpPr>
        <p:spPr>
          <a:xfrm>
            <a:off x="457200" y="349758"/>
            <a:ext cx="8229600" cy="877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Patient needs at ED discharge</a:t>
            </a:r>
            <a:endParaRPr/>
          </a:p>
        </p:txBody>
      </p:sp>
      <p:sp>
        <p:nvSpPr>
          <p:cNvPr id="563" name="Google Shape;563;p86"/>
          <p:cNvSpPr txBox="1"/>
          <p:nvPr/>
        </p:nvSpPr>
        <p:spPr>
          <a:xfrm>
            <a:off x="457200" y="4428520"/>
            <a:ext cx="8415192"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 sz="1000" u="none" cap="none" strike="noStrike">
                <a:solidFill>
                  <a:schemeClr val="dk1"/>
                </a:solidFill>
                <a:latin typeface="Trebuchet MS"/>
                <a:ea typeface="Trebuchet MS"/>
                <a:cs typeface="Trebuchet MS"/>
                <a:sym typeface="Trebuchet MS"/>
              </a:rPr>
              <a:t>Rising et al. </a:t>
            </a:r>
            <a:r>
              <a:rPr b="0" i="1" lang="en" sz="1000" u="none" cap="none" strike="noStrike">
                <a:solidFill>
                  <a:schemeClr val="dk1"/>
                </a:solidFill>
                <a:latin typeface="Trebuchet MS"/>
                <a:ea typeface="Trebuchet MS"/>
                <a:cs typeface="Trebuchet MS"/>
                <a:sym typeface="Trebuchet MS"/>
              </a:rPr>
              <a:t>Ann Emer Med</a:t>
            </a:r>
            <a:r>
              <a:rPr b="0" i="0" lang="en" sz="1000" u="none" cap="none" strike="noStrike">
                <a:solidFill>
                  <a:schemeClr val="dk1"/>
                </a:solidFill>
                <a:latin typeface="Trebuchet MS"/>
                <a:ea typeface="Trebuchet MS"/>
                <a:cs typeface="Trebuchet MS"/>
                <a:sym typeface="Trebuchet MS"/>
              </a:rPr>
              <a:t>. 2016;68(5):536-543. </a:t>
            </a:r>
            <a:endParaRPr/>
          </a:p>
        </p:txBody>
      </p:sp>
      <p:pic>
        <p:nvPicPr>
          <p:cNvPr id="564" name="Google Shape;564;p86"/>
          <p:cNvPicPr preferRelativeResize="0"/>
          <p:nvPr/>
        </p:nvPicPr>
        <p:blipFill rotWithShape="1">
          <a:blip r:embed="rId3">
            <a:alphaModFix/>
          </a:blip>
          <a:srcRect b="42230" l="34374" r="34807" t="38938"/>
          <a:stretch/>
        </p:blipFill>
        <p:spPr>
          <a:xfrm>
            <a:off x="3195604" y="1528059"/>
            <a:ext cx="1644003" cy="1299991"/>
          </a:xfrm>
          <a:prstGeom prst="rect">
            <a:avLst/>
          </a:prstGeom>
          <a:noFill/>
          <a:ln>
            <a:noFill/>
          </a:ln>
        </p:spPr>
      </p:pic>
      <p:cxnSp>
        <p:nvCxnSpPr>
          <p:cNvPr id="565" name="Google Shape;565;p86"/>
          <p:cNvCxnSpPr/>
          <p:nvPr/>
        </p:nvCxnSpPr>
        <p:spPr>
          <a:xfrm>
            <a:off x="3123415" y="1545674"/>
            <a:ext cx="1836585" cy="1626387"/>
          </a:xfrm>
          <a:prstGeom prst="straightConnector1">
            <a:avLst/>
          </a:prstGeom>
          <a:noFill/>
          <a:ln cap="flat" cmpd="sng" w="85725">
            <a:solidFill>
              <a:srgbClr val="FF0000"/>
            </a:solidFill>
            <a:prstDash val="solid"/>
            <a:round/>
            <a:headEnd len="sm" w="sm" type="none"/>
            <a:tailEnd len="sm" w="sm" type="none"/>
          </a:ln>
        </p:spPr>
      </p:cxnSp>
      <p:cxnSp>
        <p:nvCxnSpPr>
          <p:cNvPr id="566" name="Google Shape;566;p86"/>
          <p:cNvCxnSpPr/>
          <p:nvPr/>
        </p:nvCxnSpPr>
        <p:spPr>
          <a:xfrm flipH="1">
            <a:off x="3075289" y="1455870"/>
            <a:ext cx="1881722" cy="1692129"/>
          </a:xfrm>
          <a:prstGeom prst="straightConnector1">
            <a:avLst/>
          </a:prstGeom>
          <a:noFill/>
          <a:ln cap="flat" cmpd="sng" w="85725">
            <a:solidFill>
              <a:srgbClr val="FF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87"/>
          <p:cNvSpPr txBox="1"/>
          <p:nvPr>
            <p:ph idx="1" type="body"/>
          </p:nvPr>
        </p:nvSpPr>
        <p:spPr>
          <a:xfrm>
            <a:off x="457200" y="1309688"/>
            <a:ext cx="8229600" cy="3159837"/>
          </a:xfrm>
          <a:prstGeom prst="rect">
            <a:avLst/>
          </a:prstGeom>
          <a:noFill/>
          <a:ln>
            <a:noFill/>
          </a:ln>
        </p:spPr>
        <p:txBody>
          <a:bodyPr anchorCtr="0" anchor="t" bIns="45700" lIns="91425" spcFirstLastPara="1" rIns="91425" wrap="square" tIns="45700">
            <a:noAutofit/>
          </a:bodyPr>
          <a:lstStyle/>
          <a:p>
            <a:pPr indent="-88900" lvl="0" marL="342900" rtl="0" algn="l">
              <a:spcBef>
                <a:spcPts val="0"/>
              </a:spcBef>
              <a:spcAft>
                <a:spcPts val="0"/>
              </a:spcAft>
              <a:buSzPts val="2200"/>
              <a:buFont typeface="Trebuchet MS"/>
              <a:buNone/>
            </a:pPr>
            <a:r>
              <a:t/>
            </a:r>
            <a:endParaRPr/>
          </a:p>
          <a:p>
            <a:pPr indent="-228600" lvl="0" marL="342900" rtl="0" algn="l">
              <a:spcBef>
                <a:spcPts val="440"/>
              </a:spcBef>
              <a:spcAft>
                <a:spcPts val="0"/>
              </a:spcAft>
              <a:buSzPts val="2200"/>
              <a:buFont typeface="Trebuchet MS"/>
              <a:buChar char="-"/>
            </a:pPr>
            <a:r>
              <a:rPr lang="en"/>
              <a:t>Patients are uncertain</a:t>
            </a:r>
            <a:endParaRPr/>
          </a:p>
          <a:p>
            <a:pPr indent="-228600" lvl="0" marL="342900" rtl="0" algn="l">
              <a:spcBef>
                <a:spcPts val="440"/>
              </a:spcBef>
              <a:spcAft>
                <a:spcPts val="0"/>
              </a:spcAft>
              <a:buSzPts val="2200"/>
              <a:buFont typeface="Trebuchet MS"/>
              <a:buChar char="-"/>
            </a:pPr>
            <a:r>
              <a:rPr lang="en"/>
              <a:t>Uncertainty is often distressing</a:t>
            </a:r>
            <a:endParaRPr/>
          </a:p>
          <a:p>
            <a:pPr indent="-228600" lvl="0" marL="342900" rtl="0" algn="l">
              <a:spcBef>
                <a:spcPts val="440"/>
              </a:spcBef>
              <a:spcAft>
                <a:spcPts val="0"/>
              </a:spcAft>
              <a:buSzPts val="2200"/>
              <a:buFont typeface="Trebuchet MS"/>
              <a:buChar char="-"/>
            </a:pPr>
            <a:r>
              <a:rPr lang="en"/>
              <a:t>Patients seek care to reduce uncertainty</a:t>
            </a:r>
            <a:endParaRPr/>
          </a:p>
          <a:p>
            <a:pPr indent="0" lvl="0" marL="114300" rtl="0" algn="l">
              <a:spcBef>
                <a:spcPts val="440"/>
              </a:spcBef>
              <a:spcAft>
                <a:spcPts val="0"/>
              </a:spcAft>
              <a:buSzPts val="22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pic>
        <p:nvPicPr>
          <p:cNvPr id="578" name="Google Shape;578;p88"/>
          <p:cNvPicPr preferRelativeResize="0"/>
          <p:nvPr/>
        </p:nvPicPr>
        <p:blipFill rotWithShape="1">
          <a:blip r:embed="rId3">
            <a:alphaModFix/>
          </a:blip>
          <a:srcRect b="0" l="0" r="0" t="0"/>
          <a:stretch/>
        </p:blipFill>
        <p:spPr>
          <a:xfrm>
            <a:off x="2121537" y="537940"/>
            <a:ext cx="4802072" cy="372698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9"/>
          <p:cNvSpPr txBox="1"/>
          <p:nvPr>
            <p:ph type="title"/>
          </p:nvPr>
        </p:nvSpPr>
        <p:spPr>
          <a:xfrm>
            <a:off x="457200" y="349758"/>
            <a:ext cx="8229600" cy="877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Functional needs related to seeking diagnosis</a:t>
            </a:r>
            <a:endParaRPr/>
          </a:p>
        </p:txBody>
      </p:sp>
      <p:sp>
        <p:nvSpPr>
          <p:cNvPr id="585" name="Google Shape;585;p89"/>
          <p:cNvSpPr txBox="1"/>
          <p:nvPr>
            <p:ph idx="1" type="body"/>
          </p:nvPr>
        </p:nvSpPr>
        <p:spPr>
          <a:xfrm>
            <a:off x="6479177" y="3250367"/>
            <a:ext cx="2524402" cy="737066"/>
          </a:xfrm>
          <a:prstGeom prst="rect">
            <a:avLst/>
          </a:prstGeom>
          <a:noFill/>
          <a:ln>
            <a:noFill/>
          </a:ln>
        </p:spPr>
        <p:txBody>
          <a:bodyPr anchorCtr="0" anchor="t" bIns="45700" lIns="91425" spcFirstLastPara="1" rIns="91425" wrap="square" tIns="45700">
            <a:noAutofit/>
          </a:bodyPr>
          <a:lstStyle/>
          <a:p>
            <a:pPr indent="0" lvl="0" marL="114300" rtl="0" algn="l">
              <a:spcBef>
                <a:spcPts val="0"/>
              </a:spcBef>
              <a:spcAft>
                <a:spcPts val="0"/>
              </a:spcAft>
              <a:buSzPts val="1800"/>
              <a:buNone/>
            </a:pPr>
            <a:r>
              <a:rPr lang="en" sz="1800"/>
              <a:t>Explanation for symptoms</a:t>
            </a:r>
            <a:endParaRPr/>
          </a:p>
          <a:p>
            <a:pPr indent="0" lvl="0" marL="114300" rtl="0" algn="l">
              <a:spcBef>
                <a:spcPts val="360"/>
              </a:spcBef>
              <a:spcAft>
                <a:spcPts val="0"/>
              </a:spcAft>
              <a:buSzPts val="1800"/>
              <a:buNone/>
            </a:pPr>
            <a:r>
              <a:t/>
            </a:r>
            <a:endParaRPr sz="1800"/>
          </a:p>
        </p:txBody>
      </p:sp>
      <p:sp>
        <p:nvSpPr>
          <p:cNvPr id="586" name="Google Shape;586;p89"/>
          <p:cNvSpPr txBox="1"/>
          <p:nvPr/>
        </p:nvSpPr>
        <p:spPr>
          <a:xfrm>
            <a:off x="711866" y="4524772"/>
            <a:ext cx="8071164" cy="24622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 sz="1000" u="none" cap="none" strike="noStrike">
                <a:solidFill>
                  <a:schemeClr val="dk1"/>
                </a:solidFill>
                <a:latin typeface="Trebuchet MS"/>
                <a:ea typeface="Trebuchet MS"/>
                <a:cs typeface="Trebuchet MS"/>
                <a:sym typeface="Trebuchet MS"/>
              </a:rPr>
              <a:t>Gerolamo et al. </a:t>
            </a:r>
            <a:r>
              <a:rPr b="0" i="1" lang="en" sz="1000" u="none" cap="none" strike="noStrike">
                <a:solidFill>
                  <a:schemeClr val="dk1"/>
                </a:solidFill>
                <a:latin typeface="Trebuchet MS"/>
                <a:ea typeface="Trebuchet MS"/>
                <a:cs typeface="Trebuchet MS"/>
                <a:sym typeface="Trebuchet MS"/>
              </a:rPr>
              <a:t>Ann Emer Med. </a:t>
            </a:r>
            <a:r>
              <a:rPr b="0" i="0" lang="en" sz="1000" u="none" cap="none" strike="noStrike">
                <a:solidFill>
                  <a:schemeClr val="dk1"/>
                </a:solidFill>
                <a:latin typeface="Trebuchet MS"/>
                <a:ea typeface="Trebuchet MS"/>
                <a:cs typeface="Trebuchet MS"/>
                <a:sym typeface="Trebuchet MS"/>
              </a:rPr>
              <a:t>2018;72(30):282-288.</a:t>
            </a:r>
            <a:endParaRPr/>
          </a:p>
        </p:txBody>
      </p:sp>
      <p:pic>
        <p:nvPicPr>
          <p:cNvPr id="587" name="Google Shape;587;p89"/>
          <p:cNvPicPr preferRelativeResize="0"/>
          <p:nvPr/>
        </p:nvPicPr>
        <p:blipFill rotWithShape="1">
          <a:blip r:embed="rId3">
            <a:alphaModFix/>
          </a:blip>
          <a:srcRect b="0" l="0" r="0" t="0"/>
          <a:stretch/>
        </p:blipFill>
        <p:spPr>
          <a:xfrm>
            <a:off x="2524402" y="1227582"/>
            <a:ext cx="3813302" cy="2959578"/>
          </a:xfrm>
          <a:prstGeom prst="rect">
            <a:avLst/>
          </a:prstGeom>
          <a:noFill/>
          <a:ln>
            <a:noFill/>
          </a:ln>
        </p:spPr>
      </p:pic>
      <p:sp>
        <p:nvSpPr>
          <p:cNvPr id="588" name="Google Shape;588;p89"/>
          <p:cNvSpPr txBox="1"/>
          <p:nvPr/>
        </p:nvSpPr>
        <p:spPr>
          <a:xfrm>
            <a:off x="6549913" y="2012201"/>
            <a:ext cx="238292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800" u="none" cap="none" strike="noStrike">
                <a:solidFill>
                  <a:schemeClr val="dk1"/>
                </a:solidFill>
                <a:latin typeface="Trebuchet MS"/>
                <a:ea typeface="Trebuchet MS"/>
                <a:cs typeface="Trebuchet MS"/>
                <a:sym typeface="Trebuchet MS"/>
              </a:rPr>
              <a:t>Treatment/guidance for symptoms</a:t>
            </a:r>
            <a:endParaRPr/>
          </a:p>
        </p:txBody>
      </p:sp>
      <p:sp>
        <p:nvSpPr>
          <p:cNvPr id="589" name="Google Shape;589;p89"/>
          <p:cNvSpPr txBox="1"/>
          <p:nvPr/>
        </p:nvSpPr>
        <p:spPr>
          <a:xfrm>
            <a:off x="188828" y="2787104"/>
            <a:ext cx="2382929"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Trebuchet MS"/>
                <a:ea typeface="Trebuchet MS"/>
                <a:cs typeface="Trebuchet MS"/>
                <a:sym typeface="Trebuchet MS"/>
              </a:rPr>
              <a:t>Clear communication about testing, treatment, and diagnosis </a:t>
            </a:r>
            <a:endParaRPr/>
          </a:p>
        </p:txBody>
      </p:sp>
      <p:sp>
        <p:nvSpPr>
          <p:cNvPr id="590" name="Google Shape;590;p89"/>
          <p:cNvSpPr txBox="1"/>
          <p:nvPr/>
        </p:nvSpPr>
        <p:spPr>
          <a:xfrm>
            <a:off x="188828" y="1736074"/>
            <a:ext cx="238292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Trebuchet MS"/>
                <a:ea typeface="Trebuchet MS"/>
                <a:cs typeface="Trebuchet MS"/>
                <a:sym typeface="Trebuchet MS"/>
              </a:rPr>
              <a:t>Reassurance</a:t>
            </a:r>
            <a:endParaRPr/>
          </a:p>
        </p:txBody>
      </p:sp>
      <p:cxnSp>
        <p:nvCxnSpPr>
          <p:cNvPr id="591" name="Google Shape;591;p89"/>
          <p:cNvCxnSpPr/>
          <p:nvPr/>
        </p:nvCxnSpPr>
        <p:spPr>
          <a:xfrm>
            <a:off x="1658983" y="1920740"/>
            <a:ext cx="1513139" cy="184666"/>
          </a:xfrm>
          <a:prstGeom prst="straightConnector1">
            <a:avLst/>
          </a:prstGeom>
          <a:noFill/>
          <a:ln cap="flat" cmpd="sng" w="12700">
            <a:solidFill>
              <a:srgbClr val="297BE0"/>
            </a:solidFill>
            <a:prstDash val="solid"/>
            <a:round/>
            <a:headEnd len="sm" w="sm" type="none"/>
            <a:tailEnd len="sm" w="sm" type="none"/>
          </a:ln>
        </p:spPr>
      </p:cxnSp>
      <p:cxnSp>
        <p:nvCxnSpPr>
          <p:cNvPr id="592" name="Google Shape;592;p89"/>
          <p:cNvCxnSpPr/>
          <p:nvPr/>
        </p:nvCxnSpPr>
        <p:spPr>
          <a:xfrm>
            <a:off x="1658983" y="1920740"/>
            <a:ext cx="1368865" cy="825597"/>
          </a:xfrm>
          <a:prstGeom prst="straightConnector1">
            <a:avLst/>
          </a:prstGeom>
          <a:noFill/>
          <a:ln cap="flat" cmpd="sng" w="12700">
            <a:solidFill>
              <a:srgbClr val="297BE0"/>
            </a:solidFill>
            <a:prstDash val="solid"/>
            <a:round/>
            <a:headEnd len="sm" w="sm" type="none"/>
            <a:tailEnd len="sm" w="sm" type="none"/>
          </a:ln>
        </p:spPr>
      </p:cxnSp>
      <p:cxnSp>
        <p:nvCxnSpPr>
          <p:cNvPr id="593" name="Google Shape;593;p89"/>
          <p:cNvCxnSpPr/>
          <p:nvPr/>
        </p:nvCxnSpPr>
        <p:spPr>
          <a:xfrm>
            <a:off x="5760720" y="3443151"/>
            <a:ext cx="763067" cy="128783"/>
          </a:xfrm>
          <a:prstGeom prst="straightConnector1">
            <a:avLst/>
          </a:prstGeom>
          <a:noFill/>
          <a:ln cap="flat" cmpd="sng" w="12700">
            <a:solidFill>
              <a:srgbClr val="297BE0"/>
            </a:solidFill>
            <a:prstDash val="solid"/>
            <a:round/>
            <a:headEnd len="sm" w="sm" type="none"/>
            <a:tailEnd len="sm" w="sm" type="none"/>
          </a:ln>
        </p:spPr>
      </p:cxnSp>
      <p:cxnSp>
        <p:nvCxnSpPr>
          <p:cNvPr id="594" name="Google Shape;594;p89"/>
          <p:cNvCxnSpPr/>
          <p:nvPr/>
        </p:nvCxnSpPr>
        <p:spPr>
          <a:xfrm>
            <a:off x="1924037" y="3571934"/>
            <a:ext cx="1015106" cy="92994"/>
          </a:xfrm>
          <a:prstGeom prst="straightConnector1">
            <a:avLst/>
          </a:prstGeom>
          <a:noFill/>
          <a:ln cap="flat" cmpd="sng" w="12700">
            <a:solidFill>
              <a:srgbClr val="297BE0"/>
            </a:solidFill>
            <a:prstDash val="solid"/>
            <a:round/>
            <a:headEnd len="sm" w="sm" type="none"/>
            <a:tailEnd len="sm" w="sm" type="none"/>
          </a:ln>
        </p:spPr>
      </p:cxnSp>
      <p:cxnSp>
        <p:nvCxnSpPr>
          <p:cNvPr id="595" name="Google Shape;595;p89"/>
          <p:cNvCxnSpPr/>
          <p:nvPr/>
        </p:nvCxnSpPr>
        <p:spPr>
          <a:xfrm flipH="1" rot="10800000">
            <a:off x="5760720" y="2297529"/>
            <a:ext cx="768490" cy="192784"/>
          </a:xfrm>
          <a:prstGeom prst="straightConnector1">
            <a:avLst/>
          </a:prstGeom>
          <a:noFill/>
          <a:ln cap="flat" cmpd="sng" w="12700">
            <a:solidFill>
              <a:srgbClr val="297BE0"/>
            </a:solidFill>
            <a:prstDash val="solid"/>
            <a:round/>
            <a:headEnd len="sm" w="sm" type="none"/>
            <a:tailEnd len="sm" w="sm" type="none"/>
          </a:ln>
        </p:spPr>
      </p:cxnSp>
      <p:cxnSp>
        <p:nvCxnSpPr>
          <p:cNvPr id="596" name="Google Shape;596;p89"/>
          <p:cNvCxnSpPr/>
          <p:nvPr/>
        </p:nvCxnSpPr>
        <p:spPr>
          <a:xfrm flipH="1" rot="10800000">
            <a:off x="1699841" y="1659874"/>
            <a:ext cx="1996421" cy="260866"/>
          </a:xfrm>
          <a:prstGeom prst="straightConnector1">
            <a:avLst/>
          </a:prstGeom>
          <a:noFill/>
          <a:ln cap="flat" cmpd="sng" w="12700">
            <a:solidFill>
              <a:srgbClr val="297BE0"/>
            </a:solidFill>
            <a:prstDash val="solid"/>
            <a:round/>
            <a:headEnd len="sm" w="sm" type="none"/>
            <a:tailEnd len="sm" w="sm" type="none"/>
          </a:ln>
        </p:spPr>
      </p:cxnSp>
      <p:cxnSp>
        <p:nvCxnSpPr>
          <p:cNvPr id="597" name="Google Shape;597;p89"/>
          <p:cNvCxnSpPr/>
          <p:nvPr/>
        </p:nvCxnSpPr>
        <p:spPr>
          <a:xfrm flipH="1" rot="10800000">
            <a:off x="1924037" y="2105406"/>
            <a:ext cx="2647963" cy="1466528"/>
          </a:xfrm>
          <a:prstGeom prst="straightConnector1">
            <a:avLst/>
          </a:prstGeom>
          <a:noFill/>
          <a:ln cap="flat" cmpd="sng" w="12700">
            <a:solidFill>
              <a:srgbClr val="297BE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xEl>
                                              <p:pRg end="0" st="0"/>
                                            </p:txEl>
                                          </p:spTgt>
                                        </p:tgtEl>
                                        <p:attrNameLst>
                                          <p:attrName>style.visibility</p:attrName>
                                        </p:attrNameLst>
                                      </p:cBhvr>
                                      <p:to>
                                        <p:strVal val="visible"/>
                                      </p:to>
                                    </p:set>
                                    <p:animEffect filter="fade" transition="in">
                                      <p:cBhvr>
                                        <p:cTn dur="500"/>
                                        <p:tgtEl>
                                          <p:spTgt spid="5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xEl>
                                              <p:pRg end="1" st="1"/>
                                            </p:txEl>
                                          </p:spTgt>
                                        </p:tgtEl>
                                        <p:attrNameLst>
                                          <p:attrName>style.visibility</p:attrName>
                                        </p:attrNameLst>
                                      </p:cBhvr>
                                      <p:to>
                                        <p:strVal val="visible"/>
                                      </p:to>
                                    </p:set>
                                    <p:animEffect filter="fade" transition="in">
                                      <p:cBhvr>
                                        <p:cTn dur="500"/>
                                        <p:tgtEl>
                                          <p:spTgt spid="58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90"/>
          <p:cNvSpPr txBox="1"/>
          <p:nvPr>
            <p:ph idx="1" type="body"/>
          </p:nvPr>
        </p:nvSpPr>
        <p:spPr>
          <a:xfrm>
            <a:off x="457200" y="639885"/>
            <a:ext cx="8229600" cy="4110296"/>
          </a:xfrm>
          <a:prstGeom prst="rect">
            <a:avLst/>
          </a:prstGeom>
          <a:noFill/>
          <a:ln>
            <a:noFill/>
          </a:ln>
        </p:spPr>
        <p:txBody>
          <a:bodyPr anchorCtr="0" anchor="t" bIns="45700" lIns="91425" spcFirstLastPara="1" rIns="91425" wrap="square" tIns="45700">
            <a:noAutofit/>
          </a:bodyPr>
          <a:lstStyle/>
          <a:p>
            <a:pPr indent="0" lvl="0" marL="114300" rtl="0" algn="l">
              <a:spcBef>
                <a:spcPts val="0"/>
              </a:spcBef>
              <a:spcAft>
                <a:spcPts val="0"/>
              </a:spcAft>
              <a:buSzPts val="2000"/>
              <a:buNone/>
            </a:pPr>
            <a:r>
              <a:rPr lang="en" sz="2000"/>
              <a:t>(Wanted to hear)</a:t>
            </a:r>
            <a:r>
              <a:rPr i="1" lang="en" sz="2000"/>
              <a:t>: “We checked you out. I heard your symptoms. This isn’t common, but it’s not unheard of… You can have a bronchospasm, be a healthy person. You coughed up a little blood or you burst a blood vessel or something like that.”</a:t>
            </a:r>
            <a:endParaRPr/>
          </a:p>
          <a:p>
            <a:pPr indent="0" lvl="0" marL="114300" rtl="0" algn="l">
              <a:spcBef>
                <a:spcPts val="400"/>
              </a:spcBef>
              <a:spcAft>
                <a:spcPts val="0"/>
              </a:spcAft>
              <a:buSzPts val="2000"/>
              <a:buNone/>
            </a:pPr>
            <a:r>
              <a:t/>
            </a:r>
            <a:endParaRPr i="1" sz="2000"/>
          </a:p>
          <a:p>
            <a:pPr indent="0" lvl="0" marL="114300" rtl="0" algn="l">
              <a:spcBef>
                <a:spcPts val="400"/>
              </a:spcBef>
              <a:spcAft>
                <a:spcPts val="0"/>
              </a:spcAft>
              <a:buSzPts val="2000"/>
              <a:buNone/>
            </a:pPr>
            <a:r>
              <a:rPr i="1" lang="en" sz="2000"/>
              <a:t>“I needed to know, for what time frame it would be preventing me from going through my day-to-day normal life routine.”</a:t>
            </a:r>
            <a:endParaRPr/>
          </a:p>
          <a:p>
            <a:pPr indent="0" lvl="0" marL="114300" rtl="0" algn="l">
              <a:spcBef>
                <a:spcPts val="400"/>
              </a:spcBef>
              <a:spcAft>
                <a:spcPts val="0"/>
              </a:spcAft>
              <a:buSzPts val="2000"/>
              <a:buNone/>
            </a:pPr>
            <a:r>
              <a:t/>
            </a:r>
            <a:endParaRPr i="1" sz="2000"/>
          </a:p>
          <a:p>
            <a:pPr indent="0" lvl="0" marL="114300" rtl="0" algn="l">
              <a:spcBef>
                <a:spcPts val="400"/>
              </a:spcBef>
              <a:spcAft>
                <a:spcPts val="0"/>
              </a:spcAft>
              <a:buSzPts val="2000"/>
              <a:buNone/>
            </a:pPr>
            <a:r>
              <a:rPr i="1" lang="en" sz="2000"/>
              <a:t>”All they had to do was tell me we’re not sure what’s wrong, and the next step would be probably imaging, but we can’t do your imaging because A, B, C, and D. And I would have said okay.”</a:t>
            </a:r>
            <a:endParaRPr/>
          </a:p>
          <a:p>
            <a:pPr indent="0" lvl="0" marL="114300" rtl="0" algn="l">
              <a:spcBef>
                <a:spcPts val="400"/>
              </a:spcBef>
              <a:spcAft>
                <a:spcPts val="0"/>
              </a:spcAft>
              <a:buSzPts val="2000"/>
              <a:buNone/>
            </a:pPr>
            <a:r>
              <a:t/>
            </a:r>
            <a:endParaRPr i="1" sz="2000"/>
          </a:p>
          <a:p>
            <a:pPr indent="0" lvl="0" marL="114300" rtl="0" algn="l">
              <a:spcBef>
                <a:spcPts val="400"/>
              </a:spcBef>
              <a:spcAft>
                <a:spcPts val="0"/>
              </a:spcAft>
              <a:buSzPts val="2000"/>
              <a:buNone/>
            </a:pPr>
            <a:r>
              <a:t/>
            </a:r>
            <a:endParaRPr i="1" sz="2000"/>
          </a:p>
          <a:p>
            <a:pPr indent="0" lvl="0" marL="114300" rtl="0" algn="l">
              <a:spcBef>
                <a:spcPts val="400"/>
              </a:spcBef>
              <a:spcAft>
                <a:spcPts val="0"/>
              </a:spcAft>
              <a:buSzPts val="2000"/>
              <a:buNone/>
            </a:pPr>
            <a:r>
              <a:t/>
            </a:r>
            <a:endParaRPr i="1"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91"/>
          <p:cNvSpPr txBox="1"/>
          <p:nvPr>
            <p:ph type="title"/>
          </p:nvPr>
        </p:nvSpPr>
        <p:spPr>
          <a:xfrm>
            <a:off x="457200" y="349758"/>
            <a:ext cx="8229600" cy="877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Current Uncertainty Projects</a:t>
            </a:r>
            <a:endParaRPr/>
          </a:p>
        </p:txBody>
      </p:sp>
      <p:sp>
        <p:nvSpPr>
          <p:cNvPr id="609" name="Google Shape;609;p91"/>
          <p:cNvSpPr txBox="1"/>
          <p:nvPr>
            <p:ph idx="1" type="body"/>
          </p:nvPr>
        </p:nvSpPr>
        <p:spPr>
          <a:xfrm>
            <a:off x="457200" y="1309688"/>
            <a:ext cx="8229600" cy="3159837"/>
          </a:xfrm>
          <a:prstGeom prst="rect">
            <a:avLst/>
          </a:prstGeom>
          <a:noFill/>
          <a:ln>
            <a:noFill/>
          </a:ln>
        </p:spPr>
        <p:txBody>
          <a:bodyPr anchorCtr="0" anchor="t" bIns="45700" lIns="91425" spcFirstLastPara="1" rIns="91425" wrap="square" tIns="45700">
            <a:noAutofit/>
          </a:bodyPr>
          <a:lstStyle/>
          <a:p>
            <a:pPr indent="0" lvl="0" marL="114300" rtl="0" algn="l">
              <a:spcBef>
                <a:spcPts val="0"/>
              </a:spcBef>
              <a:spcAft>
                <a:spcPts val="0"/>
              </a:spcAft>
              <a:buSzPts val="2200"/>
              <a:buNone/>
            </a:pPr>
            <a:r>
              <a:rPr lang="en"/>
              <a:t>*Quantify and address patient uncertainty</a:t>
            </a:r>
            <a:endParaRPr/>
          </a:p>
          <a:p>
            <a:pPr indent="-88900" lvl="0" marL="342900" rtl="0" algn="l">
              <a:spcBef>
                <a:spcPts val="440"/>
              </a:spcBef>
              <a:spcAft>
                <a:spcPts val="0"/>
              </a:spcAft>
              <a:buSzPts val="2200"/>
              <a:buFont typeface="Trebuchet MS"/>
              <a:buNone/>
            </a:pPr>
            <a:r>
              <a:t/>
            </a:r>
            <a:endParaRPr/>
          </a:p>
          <a:p>
            <a:pPr indent="-228600" lvl="0" marL="342900" rtl="0" algn="l">
              <a:spcBef>
                <a:spcPts val="440"/>
              </a:spcBef>
              <a:spcAft>
                <a:spcPts val="0"/>
              </a:spcAft>
              <a:buSzPts val="2200"/>
              <a:buFont typeface="Trebuchet MS"/>
              <a:buChar char="-"/>
            </a:pPr>
            <a:r>
              <a:rPr lang="en"/>
              <a:t>Uncertainty-Scale (U-Scale) </a:t>
            </a:r>
            <a:endParaRPr/>
          </a:p>
          <a:p>
            <a:pPr indent="-228600" lvl="0" marL="342900" rtl="0" algn="l">
              <a:spcBef>
                <a:spcPts val="440"/>
              </a:spcBef>
              <a:spcAft>
                <a:spcPts val="0"/>
              </a:spcAft>
              <a:buSzPts val="2200"/>
              <a:buFont typeface="Trebuchet MS"/>
              <a:buChar char="-"/>
            </a:pPr>
            <a:r>
              <a:rPr lang="en"/>
              <a:t>Uncertainty Communication Checklist / Curriculum</a:t>
            </a:r>
            <a:endParaRPr/>
          </a:p>
          <a:p>
            <a:pPr indent="-88900" lvl="0" marL="342900" rtl="0" algn="l">
              <a:spcBef>
                <a:spcPts val="440"/>
              </a:spcBef>
              <a:spcAft>
                <a:spcPts val="0"/>
              </a:spcAft>
              <a:buSzPts val="2200"/>
              <a:buFont typeface="Trebuchet MS"/>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92"/>
          <p:cNvSpPr txBox="1"/>
          <p:nvPr>
            <p:ph idx="1" type="body"/>
          </p:nvPr>
        </p:nvSpPr>
        <p:spPr>
          <a:xfrm>
            <a:off x="457200" y="1309688"/>
            <a:ext cx="8229600" cy="3159837"/>
          </a:xfrm>
          <a:prstGeom prst="rect">
            <a:avLst/>
          </a:prstGeom>
          <a:noFill/>
          <a:ln>
            <a:noFill/>
          </a:ln>
        </p:spPr>
        <p:txBody>
          <a:bodyPr anchorCtr="0" anchor="t" bIns="45700" lIns="91425" spcFirstLastPara="1" rIns="91425" wrap="square" tIns="45700">
            <a:noAutofit/>
          </a:bodyPr>
          <a:lstStyle/>
          <a:p>
            <a:pPr indent="-457200" lvl="0" marL="571500" rtl="0" algn="l">
              <a:spcBef>
                <a:spcPts val="0"/>
              </a:spcBef>
              <a:spcAft>
                <a:spcPts val="0"/>
              </a:spcAft>
              <a:buSzPts val="2000"/>
              <a:buFont typeface="Trebuchet MS"/>
              <a:buAutoNum type="arabicPeriod"/>
            </a:pPr>
            <a:r>
              <a:rPr i="1" lang="en" sz="2000"/>
              <a:t>Model of Uncertainty and Care Seeking</a:t>
            </a:r>
            <a:endParaRPr/>
          </a:p>
          <a:p>
            <a:pPr indent="-330200" lvl="0" marL="571500" rtl="0" algn="l">
              <a:spcBef>
                <a:spcPts val="400"/>
              </a:spcBef>
              <a:spcAft>
                <a:spcPts val="0"/>
              </a:spcAft>
              <a:buSzPts val="2000"/>
              <a:buFont typeface="Trebuchet MS"/>
              <a:buNone/>
            </a:pPr>
            <a:r>
              <a:t/>
            </a:r>
            <a:endParaRPr i="1" sz="2000"/>
          </a:p>
          <a:p>
            <a:pPr indent="-457200" lvl="0" marL="571500" rtl="0" algn="l">
              <a:spcBef>
                <a:spcPts val="400"/>
              </a:spcBef>
              <a:spcAft>
                <a:spcPts val="0"/>
              </a:spcAft>
              <a:buSzPts val="2000"/>
              <a:buFont typeface="Trebuchet MS"/>
              <a:buAutoNum type="arabicPeriod"/>
            </a:pPr>
            <a:r>
              <a:rPr i="1" lang="en" sz="2000"/>
              <a:t>Food is Medicine for Patients with Diabetes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3"/>
          <p:cNvSpPr txBox="1"/>
          <p:nvPr>
            <p:ph type="title"/>
          </p:nvPr>
        </p:nvSpPr>
        <p:spPr>
          <a:xfrm>
            <a:off x="457200" y="349758"/>
            <a:ext cx="8229600" cy="877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Food is Medicine</a:t>
            </a:r>
            <a:endParaRPr/>
          </a:p>
        </p:txBody>
      </p:sp>
      <p:sp>
        <p:nvSpPr>
          <p:cNvPr id="621" name="Google Shape;621;p93"/>
          <p:cNvSpPr txBox="1"/>
          <p:nvPr>
            <p:ph idx="1" type="body"/>
          </p:nvPr>
        </p:nvSpPr>
        <p:spPr>
          <a:xfrm>
            <a:off x="457200" y="1309688"/>
            <a:ext cx="8229600" cy="3159837"/>
          </a:xfrm>
          <a:prstGeom prst="rect">
            <a:avLst/>
          </a:prstGeom>
          <a:noFill/>
          <a:ln>
            <a:noFill/>
          </a:ln>
        </p:spPr>
        <p:txBody>
          <a:bodyPr anchorCtr="0" anchor="t" bIns="45700" lIns="91425" spcFirstLastPara="1" rIns="91425" wrap="square" tIns="45700">
            <a:noAutofit/>
          </a:bodyPr>
          <a:lstStyle/>
          <a:p>
            <a:pPr indent="0" lvl="0" marL="114300" rtl="0" algn="l">
              <a:spcBef>
                <a:spcPts val="0"/>
              </a:spcBef>
              <a:spcAft>
                <a:spcPts val="0"/>
              </a:spcAft>
              <a:buSzPts val="2200"/>
              <a:buNone/>
            </a:pPr>
            <a:r>
              <a:rPr lang="en"/>
              <a:t>PCORI study</a:t>
            </a:r>
            <a:endParaRPr/>
          </a:p>
          <a:p>
            <a:pPr indent="-228600" lvl="0" marL="342900" rtl="0" algn="l">
              <a:spcBef>
                <a:spcPts val="440"/>
              </a:spcBef>
              <a:spcAft>
                <a:spcPts val="0"/>
              </a:spcAft>
              <a:buSzPts val="2200"/>
              <a:buFont typeface="Trebuchet MS"/>
              <a:buChar char="-"/>
            </a:pPr>
            <a:r>
              <a:rPr lang="en"/>
              <a:t>Test methods of patient engagement</a:t>
            </a:r>
            <a:endParaRPr/>
          </a:p>
          <a:p>
            <a:pPr indent="-228600" lvl="0" marL="342900" rtl="0" algn="l">
              <a:spcBef>
                <a:spcPts val="440"/>
              </a:spcBef>
              <a:spcAft>
                <a:spcPts val="0"/>
              </a:spcAft>
              <a:buSzPts val="2200"/>
              <a:buFont typeface="Trebuchet MS"/>
              <a:buChar char="-"/>
            </a:pPr>
            <a:r>
              <a:rPr lang="en"/>
              <a:t>Population: patients with poorly controlled diabetes</a:t>
            </a:r>
            <a:endParaRPr/>
          </a:p>
          <a:p>
            <a:pPr indent="-88900" lvl="0" marL="342900" rtl="0" algn="l">
              <a:spcBef>
                <a:spcPts val="440"/>
              </a:spcBef>
              <a:spcAft>
                <a:spcPts val="0"/>
              </a:spcAft>
              <a:buSzPts val="2200"/>
              <a:buFont typeface="Trebuchet MS"/>
              <a:buNone/>
            </a:pPr>
            <a:r>
              <a:t/>
            </a:r>
            <a:endParaRPr/>
          </a:p>
          <a:p>
            <a:pPr indent="0" lvl="0" marL="114300" rtl="0" algn="l">
              <a:spcBef>
                <a:spcPts val="440"/>
              </a:spcBef>
              <a:spcAft>
                <a:spcPts val="0"/>
              </a:spcAft>
              <a:buSzPts val="2200"/>
              <a:buNone/>
            </a:pPr>
            <a:r>
              <a:rPr lang="en"/>
              <a:t>Needs associated with seeking care </a:t>
            </a:r>
            <a:endParaRPr/>
          </a:p>
          <a:p>
            <a:pPr indent="0" lvl="0" marL="114300" rtl="0" algn="l">
              <a:spcBef>
                <a:spcPts val="440"/>
              </a:spcBef>
              <a:spcAft>
                <a:spcPts val="0"/>
              </a:spcAft>
              <a:buSzPts val="2200"/>
              <a:buNone/>
            </a:pPr>
            <a:r>
              <a:rPr lang="en"/>
              <a:t>	🡪 access to food &amp; nutrition education</a:t>
            </a:r>
            <a:endParaRPr/>
          </a:p>
          <a:p>
            <a:pPr indent="-88900" lvl="0" marL="342900" rtl="0" algn="l">
              <a:spcBef>
                <a:spcPts val="440"/>
              </a:spcBef>
              <a:spcAft>
                <a:spcPts val="0"/>
              </a:spcAft>
              <a:buSzPts val="2200"/>
              <a:buFont typeface="Trebuchet MS"/>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4"/>
          <p:cNvSpPr txBox="1"/>
          <p:nvPr>
            <p:ph type="title"/>
          </p:nvPr>
        </p:nvSpPr>
        <p:spPr>
          <a:xfrm>
            <a:off x="457200" y="349758"/>
            <a:ext cx="8229600" cy="87782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t>Food is Medicine</a:t>
            </a:r>
            <a:endParaRPr/>
          </a:p>
        </p:txBody>
      </p:sp>
      <p:sp>
        <p:nvSpPr>
          <p:cNvPr id="627" name="Google Shape;627;p94"/>
          <p:cNvSpPr txBox="1"/>
          <p:nvPr>
            <p:ph idx="1" type="body"/>
          </p:nvPr>
        </p:nvSpPr>
        <p:spPr>
          <a:xfrm>
            <a:off x="457200" y="1309688"/>
            <a:ext cx="8229600" cy="3159837"/>
          </a:xfrm>
          <a:prstGeom prst="rect">
            <a:avLst/>
          </a:prstGeom>
          <a:noFill/>
          <a:ln>
            <a:noFill/>
          </a:ln>
        </p:spPr>
        <p:txBody>
          <a:bodyPr anchorCtr="0" anchor="t" bIns="45700" lIns="91425" spcFirstLastPara="1" rIns="91425" wrap="square" tIns="45700">
            <a:noAutofit/>
          </a:bodyPr>
          <a:lstStyle/>
          <a:p>
            <a:pPr indent="0" lvl="0" marL="114300" rtl="0" algn="l">
              <a:spcBef>
                <a:spcPts val="0"/>
              </a:spcBef>
              <a:spcAft>
                <a:spcPts val="0"/>
              </a:spcAft>
              <a:buSzPts val="2200"/>
              <a:buNone/>
            </a:pPr>
            <a:r>
              <a:rPr lang="en"/>
              <a:t>NIH-funded study</a:t>
            </a:r>
            <a:endParaRPr/>
          </a:p>
          <a:p>
            <a:pPr indent="-228600" lvl="0" marL="342900" rtl="0" algn="l">
              <a:spcBef>
                <a:spcPts val="440"/>
              </a:spcBef>
              <a:spcAft>
                <a:spcPts val="0"/>
              </a:spcAft>
              <a:buSzPts val="2200"/>
              <a:buFont typeface="Trebuchet MS"/>
              <a:buChar char="-"/>
            </a:pPr>
            <a:r>
              <a:rPr lang="en"/>
              <a:t>$3.2 million, RCT with 600 patients </a:t>
            </a:r>
            <a:endParaRPr/>
          </a:p>
          <a:p>
            <a:pPr indent="-228600" lvl="0" marL="342900" rtl="0" algn="l">
              <a:spcBef>
                <a:spcPts val="440"/>
              </a:spcBef>
              <a:spcAft>
                <a:spcPts val="0"/>
              </a:spcAft>
              <a:buSzPts val="2200"/>
              <a:buFont typeface="Trebuchet MS"/>
              <a:buChar char="-"/>
            </a:pPr>
            <a:r>
              <a:rPr lang="en"/>
              <a:t>Test: </a:t>
            </a:r>
            <a:endParaRPr/>
          </a:p>
          <a:p>
            <a:pPr indent="-228600" lvl="1" marL="639763" rtl="0" algn="l">
              <a:spcBef>
                <a:spcPts val="400"/>
              </a:spcBef>
              <a:spcAft>
                <a:spcPts val="0"/>
              </a:spcAft>
              <a:buSzPts val="2000"/>
              <a:buFont typeface="Trebuchet MS"/>
              <a:buChar char="-"/>
            </a:pPr>
            <a:r>
              <a:rPr lang="en"/>
              <a:t>Medically tailored meals (MTM) – MANNA</a:t>
            </a:r>
            <a:endParaRPr/>
          </a:p>
          <a:p>
            <a:pPr indent="-228600" lvl="1" marL="639763" rtl="0" algn="l">
              <a:spcBef>
                <a:spcPts val="400"/>
              </a:spcBef>
              <a:spcAft>
                <a:spcPts val="0"/>
              </a:spcAft>
              <a:buSzPts val="2000"/>
              <a:buFont typeface="Trebuchet MS"/>
              <a:buChar char="-"/>
            </a:pPr>
            <a:r>
              <a:rPr lang="en"/>
              <a:t>MTM + telehealth-delivered medical nutrition therapy</a:t>
            </a:r>
            <a:endParaRPr/>
          </a:p>
          <a:p>
            <a:pPr indent="-228600" lvl="0" marL="342900" rtl="0" algn="l">
              <a:spcBef>
                <a:spcPts val="440"/>
              </a:spcBef>
              <a:spcAft>
                <a:spcPts val="0"/>
              </a:spcAft>
              <a:buSzPts val="2200"/>
              <a:buFont typeface="Trebuchet MS"/>
              <a:buChar char="-"/>
            </a:pPr>
            <a:r>
              <a:rPr lang="en"/>
              <a:t>Outcomes: hemoglobin A1c, cost effectiveness</a:t>
            </a:r>
            <a:endParaRPr/>
          </a:p>
          <a:p>
            <a:pPr indent="-228600" lvl="0" marL="342900" rtl="0" algn="l">
              <a:spcBef>
                <a:spcPts val="440"/>
              </a:spcBef>
              <a:spcAft>
                <a:spcPts val="0"/>
              </a:spcAft>
              <a:buSzPts val="2200"/>
              <a:buFont typeface="Trebuchet MS"/>
              <a:buChar char="-"/>
            </a:pPr>
            <a:r>
              <a:rPr lang="en"/>
              <a:t>Goal: Inform policy change to cover these interventions as routine benefits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95"/>
          <p:cNvSpPr txBox="1"/>
          <p:nvPr/>
        </p:nvSpPr>
        <p:spPr>
          <a:xfrm>
            <a:off x="451347" y="541535"/>
            <a:ext cx="3080085"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Trebuchet MS"/>
                <a:ea typeface="Trebuchet MS"/>
                <a:cs typeface="Trebuchet MS"/>
                <a:sym typeface="Trebuchet MS"/>
              </a:rPr>
              <a:t>Kristin.rising@Jefferson.edu</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1"/>
              </a:solidFill>
              <a:latin typeface="Trebuchet MS"/>
              <a:ea typeface="Trebuchet MS"/>
              <a:cs typeface="Trebuchet MS"/>
              <a:sym typeface="Trebuchet MS"/>
            </a:endParaRPr>
          </a:p>
          <a:p>
            <a:pPr indent="0" lvl="0" marL="0" marR="0" rtl="0" algn="l">
              <a:spcBef>
                <a:spcPts val="0"/>
              </a:spcBef>
              <a:spcAft>
                <a:spcPts val="0"/>
              </a:spcAft>
              <a:buNone/>
            </a:pPr>
            <a:r>
              <a:rPr lang="en" sz="1800">
                <a:solidFill>
                  <a:schemeClr val="dk1"/>
                </a:solidFill>
                <a:latin typeface="Trebuchet MS"/>
                <a:ea typeface="Trebuchet MS"/>
                <a:cs typeface="Trebuchet MS"/>
                <a:sym typeface="Trebuchet MS"/>
              </a:rPr>
              <a:t>@RisingKristin</a:t>
            </a:r>
            <a:endParaRPr sz="1800">
              <a:solidFill>
                <a:schemeClr val="dk1"/>
              </a:solidFill>
              <a:latin typeface="Trebuchet MS"/>
              <a:ea typeface="Trebuchet MS"/>
              <a:cs typeface="Trebuchet MS"/>
              <a:sym typeface="Trebuchet MS"/>
            </a:endParaRPr>
          </a:p>
        </p:txBody>
      </p:sp>
      <p:pic>
        <p:nvPicPr>
          <p:cNvPr id="633" name="Google Shape;633;p95"/>
          <p:cNvPicPr preferRelativeResize="0"/>
          <p:nvPr/>
        </p:nvPicPr>
        <p:blipFill rotWithShape="1">
          <a:blip r:embed="rId3">
            <a:alphaModFix/>
          </a:blip>
          <a:srcRect b="10150" l="26096" r="24535" t="20821"/>
          <a:stretch/>
        </p:blipFill>
        <p:spPr>
          <a:xfrm>
            <a:off x="3822356" y="195545"/>
            <a:ext cx="4353698" cy="456555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42"/>
          <p:cNvSpPr txBox="1"/>
          <p:nvPr>
            <p:ph idx="4294967295" type="title"/>
          </p:nvPr>
        </p:nvSpPr>
        <p:spPr>
          <a:xfrm>
            <a:off x="701425" y="422500"/>
            <a:ext cx="3934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Announcements</a:t>
            </a:r>
            <a:endParaRPr sz="3600">
              <a:solidFill>
                <a:srgbClr val="88398A"/>
              </a:solidFill>
            </a:endParaRPr>
          </a:p>
        </p:txBody>
      </p:sp>
      <p:sp>
        <p:nvSpPr>
          <p:cNvPr id="200" name="Google Shape;200;p42"/>
          <p:cNvSpPr txBox="1"/>
          <p:nvPr>
            <p:ph idx="4294967295" type="body"/>
          </p:nvPr>
        </p:nvSpPr>
        <p:spPr>
          <a:xfrm>
            <a:off x="150450" y="1063625"/>
            <a:ext cx="8951700" cy="34548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600"/>
              </a:spcBef>
              <a:spcAft>
                <a:spcPts val="0"/>
              </a:spcAft>
              <a:buClr>
                <a:srgbClr val="88398A"/>
              </a:buClr>
              <a:buSzPts val="2400"/>
              <a:buChar char="▪"/>
            </a:pPr>
            <a:r>
              <a:rPr b="1" lang="en" sz="2400">
                <a:solidFill>
                  <a:schemeClr val="dk1"/>
                </a:solidFill>
              </a:rPr>
              <a:t>November 7:</a:t>
            </a:r>
            <a:r>
              <a:rPr b="1" lang="en" sz="2400">
                <a:solidFill>
                  <a:srgbClr val="88398A"/>
                </a:solidFill>
              </a:rPr>
              <a:t> Code &amp; Coffee</a:t>
            </a:r>
            <a:r>
              <a:rPr b="1" lang="en" sz="2400"/>
              <a:t> ☕</a:t>
            </a:r>
            <a:endParaRPr b="1" sz="2400"/>
          </a:p>
          <a:p>
            <a:pPr indent="-381000" lvl="0" marL="457200" rtl="0" algn="l">
              <a:lnSpc>
                <a:spcPct val="150000"/>
              </a:lnSpc>
              <a:spcBef>
                <a:spcPts val="0"/>
              </a:spcBef>
              <a:spcAft>
                <a:spcPts val="0"/>
              </a:spcAft>
              <a:buClr>
                <a:srgbClr val="88398A"/>
              </a:buClr>
              <a:buSzPts val="2400"/>
              <a:buChar char="▪"/>
            </a:pPr>
            <a:r>
              <a:rPr b="1" lang="en" sz="2400"/>
              <a:t>November 13: </a:t>
            </a:r>
            <a:r>
              <a:rPr b="1" lang="en" sz="2400">
                <a:solidFill>
                  <a:srgbClr val="008BD0"/>
                </a:solidFill>
              </a:rPr>
              <a:t>Comcast Networking &amp; Recruitment Event</a:t>
            </a:r>
            <a:endParaRPr b="1" sz="2400">
              <a:solidFill>
                <a:srgbClr val="008BD0"/>
              </a:solidFill>
            </a:endParaRPr>
          </a:p>
          <a:p>
            <a:pPr indent="-381000" lvl="1" marL="914400" rtl="0" algn="l">
              <a:lnSpc>
                <a:spcPct val="150000"/>
              </a:lnSpc>
              <a:spcBef>
                <a:spcPts val="0"/>
              </a:spcBef>
              <a:spcAft>
                <a:spcPts val="0"/>
              </a:spcAft>
              <a:buSzPts val="2400"/>
              <a:buChar char="▫"/>
            </a:pPr>
            <a:r>
              <a:rPr b="1" lang="en" sz="2400"/>
              <a:t>Enterprise Business Intelligence (EBI)</a:t>
            </a:r>
            <a:endParaRPr b="1" sz="2400"/>
          </a:p>
          <a:p>
            <a:pPr indent="-381000" lvl="1" marL="914400" rtl="0" algn="l">
              <a:lnSpc>
                <a:spcPct val="150000"/>
              </a:lnSpc>
              <a:spcBef>
                <a:spcPts val="0"/>
              </a:spcBef>
              <a:spcAft>
                <a:spcPts val="0"/>
              </a:spcAft>
              <a:buSzPts val="2400"/>
              <a:buChar char="▫"/>
            </a:pPr>
            <a:r>
              <a:rPr b="1" lang="en" sz="2400"/>
              <a:t>Data, analytics, data science, and engineering</a:t>
            </a:r>
            <a:endParaRPr b="1" sz="2400"/>
          </a:p>
          <a:p>
            <a:pPr indent="-381000" lvl="1" marL="914400" rtl="0" algn="l">
              <a:lnSpc>
                <a:spcPct val="150000"/>
              </a:lnSpc>
              <a:spcBef>
                <a:spcPts val="0"/>
              </a:spcBef>
              <a:spcAft>
                <a:spcPts val="0"/>
              </a:spcAft>
              <a:buSzPts val="2400"/>
              <a:buChar char="▫"/>
            </a:pPr>
            <a:r>
              <a:rPr b="1" lang="en" sz="2400"/>
              <a:t>Registration required</a:t>
            </a:r>
            <a:endParaRPr b="1" sz="2400"/>
          </a:p>
          <a:p>
            <a:pPr indent="-381000" lvl="1" marL="914400" rtl="0" algn="l">
              <a:lnSpc>
                <a:spcPct val="150000"/>
              </a:lnSpc>
              <a:spcBef>
                <a:spcPts val="0"/>
              </a:spcBef>
              <a:spcAft>
                <a:spcPts val="0"/>
              </a:spcAft>
              <a:buSzPts val="2400"/>
              <a:buChar char="▫"/>
            </a:pPr>
            <a:r>
              <a:rPr b="1" lang="en" sz="2400"/>
              <a:t>Contact Jessie Pluto </a:t>
            </a:r>
            <a:r>
              <a:rPr b="1" lang="en" sz="2000">
                <a:solidFill>
                  <a:srgbClr val="008BD0"/>
                </a:solidFill>
              </a:rPr>
              <a:t>(jessie_pluto@comcast.com)</a:t>
            </a:r>
            <a:endParaRPr b="1"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3"/>
          <p:cNvSpPr txBox="1"/>
          <p:nvPr>
            <p:ph idx="4294967295" type="title"/>
          </p:nvPr>
        </p:nvSpPr>
        <p:spPr>
          <a:xfrm>
            <a:off x="692025" y="422500"/>
            <a:ext cx="3934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Announcements</a:t>
            </a:r>
            <a:endParaRPr sz="3600">
              <a:solidFill>
                <a:srgbClr val="88398A"/>
              </a:solidFill>
            </a:endParaRPr>
          </a:p>
        </p:txBody>
      </p:sp>
      <p:sp>
        <p:nvSpPr>
          <p:cNvPr id="206" name="Google Shape;206;p43"/>
          <p:cNvSpPr txBox="1"/>
          <p:nvPr>
            <p:ph idx="4294967295" type="body"/>
          </p:nvPr>
        </p:nvSpPr>
        <p:spPr>
          <a:xfrm>
            <a:off x="312700" y="999525"/>
            <a:ext cx="8637300" cy="34548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600"/>
              </a:spcBef>
              <a:spcAft>
                <a:spcPts val="0"/>
              </a:spcAft>
              <a:buClr>
                <a:srgbClr val="88398A"/>
              </a:buClr>
              <a:buSzPts val="2400"/>
              <a:buChar char="▪"/>
            </a:pPr>
            <a:r>
              <a:rPr b="1" lang="en" sz="2400">
                <a:solidFill>
                  <a:srgbClr val="88398A"/>
                </a:solidFill>
              </a:rPr>
              <a:t>Rotating @WeAreRLadies twitter account</a:t>
            </a:r>
            <a:endParaRPr b="1" sz="2400">
              <a:solidFill>
                <a:srgbClr val="88398A"/>
              </a:solidFill>
            </a:endParaRPr>
          </a:p>
          <a:p>
            <a:pPr indent="-381000" lvl="1" marL="914400" rtl="0" algn="l">
              <a:lnSpc>
                <a:spcPct val="100000"/>
              </a:lnSpc>
              <a:spcBef>
                <a:spcPts val="0"/>
              </a:spcBef>
              <a:spcAft>
                <a:spcPts val="0"/>
              </a:spcAft>
              <a:buClr>
                <a:srgbClr val="000000"/>
              </a:buClr>
              <a:buSzPts val="2400"/>
              <a:buChar char="▫"/>
            </a:pPr>
            <a:r>
              <a:rPr b="1" lang="en" sz="2400">
                <a:solidFill>
                  <a:srgbClr val="000000"/>
                </a:solidFill>
              </a:rPr>
              <a:t>Objectives</a:t>
            </a:r>
            <a:endParaRPr b="1" sz="2400">
              <a:solidFill>
                <a:srgbClr val="000000"/>
              </a:solidFill>
            </a:endParaRPr>
          </a:p>
          <a:p>
            <a:pPr indent="-342900" lvl="2" marL="1371600" rtl="0" algn="l">
              <a:lnSpc>
                <a:spcPct val="100000"/>
              </a:lnSpc>
              <a:spcBef>
                <a:spcPts val="0"/>
              </a:spcBef>
              <a:spcAft>
                <a:spcPts val="0"/>
              </a:spcAft>
              <a:buClr>
                <a:srgbClr val="000000"/>
              </a:buClr>
              <a:buSzPts val="1800"/>
              <a:buChar char="▸"/>
            </a:pPr>
            <a:r>
              <a:rPr b="1" lang="en">
                <a:solidFill>
                  <a:srgbClr val="000000"/>
                </a:solidFill>
              </a:rPr>
              <a:t>To encourage and maintain Twitter engagement within the R-Ladies community.</a:t>
            </a:r>
            <a:endParaRPr b="1">
              <a:solidFill>
                <a:srgbClr val="000000"/>
              </a:solidFill>
            </a:endParaRPr>
          </a:p>
          <a:p>
            <a:pPr indent="-342900" lvl="2" marL="1371600" rtl="0" algn="l">
              <a:lnSpc>
                <a:spcPct val="100000"/>
              </a:lnSpc>
              <a:spcBef>
                <a:spcPts val="0"/>
              </a:spcBef>
              <a:spcAft>
                <a:spcPts val="0"/>
              </a:spcAft>
              <a:buClr>
                <a:srgbClr val="000000"/>
              </a:buClr>
              <a:buSzPts val="1800"/>
              <a:buChar char="▸"/>
            </a:pPr>
            <a:r>
              <a:rPr b="1" lang="en">
                <a:solidFill>
                  <a:srgbClr val="000000"/>
                </a:solidFill>
              </a:rPr>
              <a:t>To spotlight female and minority genders (including but not limited to cis/trans women, trans men, non-binary, genderqueer, agender) and their great work in R.</a:t>
            </a:r>
            <a:endParaRPr b="1">
              <a:solidFill>
                <a:srgbClr val="000000"/>
              </a:solidFill>
            </a:endParaRPr>
          </a:p>
          <a:p>
            <a:pPr indent="-381000" lvl="1" marL="914400" rtl="0" algn="l">
              <a:lnSpc>
                <a:spcPct val="100000"/>
              </a:lnSpc>
              <a:spcBef>
                <a:spcPts val="0"/>
              </a:spcBef>
              <a:spcAft>
                <a:spcPts val="0"/>
              </a:spcAft>
              <a:buClr>
                <a:schemeClr val="dk1"/>
              </a:buClr>
              <a:buSzPts val="2400"/>
              <a:buChar char="▫"/>
            </a:pPr>
            <a:r>
              <a:rPr b="1" lang="en" sz="2400">
                <a:solidFill>
                  <a:schemeClr val="dk1"/>
                </a:solidFill>
              </a:rPr>
              <a:t>How It Works</a:t>
            </a:r>
            <a:endParaRPr b="1" sz="2400">
              <a:solidFill>
                <a:schemeClr val="dk1"/>
              </a:solidFill>
            </a:endParaRPr>
          </a:p>
          <a:p>
            <a:pPr indent="-342900" lvl="2" marL="1371600" rtl="0" algn="l">
              <a:lnSpc>
                <a:spcPct val="100000"/>
              </a:lnSpc>
              <a:spcBef>
                <a:spcPts val="0"/>
              </a:spcBef>
              <a:spcAft>
                <a:spcPts val="0"/>
              </a:spcAft>
              <a:buClr>
                <a:schemeClr val="dk1"/>
              </a:buClr>
              <a:buSzPts val="1800"/>
              <a:buChar char="▸"/>
            </a:pPr>
            <a:r>
              <a:rPr b="1" lang="en">
                <a:solidFill>
                  <a:schemeClr val="dk1"/>
                </a:solidFill>
              </a:rPr>
              <a:t>Every week, a different R-Lady takes over our twitter account to talk about the work they do in R. Featured curators come from a diversity of professions and have a range of experiences in R, from novice to expert.</a:t>
            </a:r>
            <a:endParaRPr b="1">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4"/>
          <p:cNvSpPr txBox="1"/>
          <p:nvPr>
            <p:ph idx="4294967295" type="title"/>
          </p:nvPr>
        </p:nvSpPr>
        <p:spPr>
          <a:xfrm>
            <a:off x="692025" y="422500"/>
            <a:ext cx="66690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Connect with R-Ladies Philly</a:t>
            </a:r>
            <a:endParaRPr sz="3600">
              <a:solidFill>
                <a:srgbClr val="88398A"/>
              </a:solidFill>
            </a:endParaRPr>
          </a:p>
        </p:txBody>
      </p:sp>
      <p:sp>
        <p:nvSpPr>
          <p:cNvPr id="212" name="Google Shape;212;p44"/>
          <p:cNvSpPr txBox="1"/>
          <p:nvPr>
            <p:ph idx="4294967295" type="body"/>
          </p:nvPr>
        </p:nvSpPr>
        <p:spPr>
          <a:xfrm>
            <a:off x="622575" y="1376575"/>
            <a:ext cx="6807900" cy="31485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1000"/>
              </a:spcBef>
              <a:spcAft>
                <a:spcPts val="0"/>
              </a:spcAft>
              <a:buSzPts val="2200"/>
              <a:buChar char="▪"/>
            </a:pPr>
            <a:r>
              <a:rPr b="1" lang="en" sz="2200"/>
              <a:t>Twitter:</a:t>
            </a:r>
            <a:r>
              <a:rPr lang="en" sz="2200"/>
              <a:t> </a:t>
            </a:r>
            <a:r>
              <a:rPr lang="en" sz="2200" u="sng">
                <a:solidFill>
                  <a:schemeClr val="hlink"/>
                </a:solidFill>
                <a:hlinkClick r:id="rId3"/>
              </a:rPr>
              <a:t>@RLadiesPhilly</a:t>
            </a:r>
            <a:r>
              <a:rPr lang="en" sz="2200"/>
              <a:t> </a:t>
            </a:r>
            <a:endParaRPr sz="2200"/>
          </a:p>
          <a:p>
            <a:pPr indent="-368300" lvl="0" marL="457200" rtl="0" algn="l">
              <a:lnSpc>
                <a:spcPct val="150000"/>
              </a:lnSpc>
              <a:spcBef>
                <a:spcPts val="0"/>
              </a:spcBef>
              <a:spcAft>
                <a:spcPts val="0"/>
              </a:spcAft>
              <a:buSzPts val="2200"/>
              <a:buChar char="▪"/>
            </a:pPr>
            <a:r>
              <a:rPr b="1" lang="en" sz="2200"/>
              <a:t>Blog: </a:t>
            </a:r>
            <a:r>
              <a:rPr lang="en" sz="2200" u="sng">
                <a:solidFill>
                  <a:schemeClr val="hlink"/>
                </a:solidFill>
                <a:latin typeface="Arial"/>
                <a:ea typeface="Arial"/>
                <a:cs typeface="Arial"/>
                <a:sym typeface="Arial"/>
                <a:hlinkClick r:id="rId4"/>
              </a:rPr>
              <a:t>rladiesphilly.org</a:t>
            </a:r>
            <a:endParaRPr b="1" sz="2200"/>
          </a:p>
          <a:p>
            <a:pPr indent="-368300" lvl="0" marL="457200" rtl="0" algn="l">
              <a:lnSpc>
                <a:spcPct val="150000"/>
              </a:lnSpc>
              <a:spcBef>
                <a:spcPts val="0"/>
              </a:spcBef>
              <a:spcAft>
                <a:spcPts val="0"/>
              </a:spcAft>
              <a:buSzPts val="2200"/>
              <a:buChar char="▪"/>
            </a:pPr>
            <a:r>
              <a:rPr b="1" lang="en" sz="2200"/>
              <a:t>Meetup:</a:t>
            </a:r>
            <a:r>
              <a:rPr lang="en" sz="2200"/>
              <a:t> </a:t>
            </a:r>
            <a:r>
              <a:rPr lang="en" sz="2200" u="sng">
                <a:solidFill>
                  <a:schemeClr val="hlink"/>
                </a:solidFill>
                <a:hlinkClick r:id="rId5"/>
              </a:rPr>
              <a:t>meetup.com/rladies-philly</a:t>
            </a:r>
            <a:endParaRPr sz="2200"/>
          </a:p>
          <a:p>
            <a:pPr indent="-368300" lvl="0" marL="457200" rtl="0" algn="l">
              <a:lnSpc>
                <a:spcPct val="150000"/>
              </a:lnSpc>
              <a:spcBef>
                <a:spcPts val="0"/>
              </a:spcBef>
              <a:spcAft>
                <a:spcPts val="0"/>
              </a:spcAft>
              <a:buSzPts val="2200"/>
              <a:buChar char="▪"/>
            </a:pPr>
            <a:r>
              <a:rPr b="1" lang="en" sz="2200"/>
              <a:t>Slack:</a:t>
            </a:r>
            <a:r>
              <a:rPr lang="en" sz="2200"/>
              <a:t> </a:t>
            </a:r>
            <a:r>
              <a:rPr lang="en" sz="2200" u="sng">
                <a:solidFill>
                  <a:schemeClr val="hlink"/>
                </a:solidFill>
                <a:hlinkClick r:id="rId6"/>
              </a:rPr>
              <a:t>rladies-philly.slack.com</a:t>
            </a:r>
            <a:endParaRPr b="1" sz="2200"/>
          </a:p>
          <a:p>
            <a:pPr indent="-368300" lvl="0" marL="457200" rtl="0" algn="l">
              <a:lnSpc>
                <a:spcPct val="150000"/>
              </a:lnSpc>
              <a:spcBef>
                <a:spcPts val="0"/>
              </a:spcBef>
              <a:spcAft>
                <a:spcPts val="0"/>
              </a:spcAft>
              <a:buSzPts val="2200"/>
              <a:buChar char="▪"/>
            </a:pPr>
            <a:r>
              <a:rPr b="1" lang="en" sz="2200"/>
              <a:t>Email:</a:t>
            </a:r>
            <a:r>
              <a:rPr lang="en" sz="2200"/>
              <a:t> </a:t>
            </a:r>
            <a:r>
              <a:rPr lang="en" sz="2200" u="sng">
                <a:solidFill>
                  <a:schemeClr val="hlink"/>
                </a:solidFill>
                <a:hlinkClick r:id="rId7"/>
              </a:rPr>
              <a:t>philly@rladies.org</a:t>
            </a:r>
            <a:endParaRPr sz="2200"/>
          </a:p>
        </p:txBody>
      </p:sp>
      <p:pic>
        <p:nvPicPr>
          <p:cNvPr id="213" name="Google Shape;213;p44"/>
          <p:cNvPicPr preferRelativeResize="0"/>
          <p:nvPr/>
        </p:nvPicPr>
        <p:blipFill>
          <a:blip r:embed="rId8">
            <a:alphaModFix/>
          </a:blip>
          <a:stretch>
            <a:fillRect/>
          </a:stretch>
        </p:blipFill>
        <p:spPr>
          <a:xfrm>
            <a:off x="685800" y="3584150"/>
            <a:ext cx="457200" cy="409575"/>
          </a:xfrm>
          <a:prstGeom prst="rect">
            <a:avLst/>
          </a:prstGeom>
          <a:noFill/>
          <a:ln>
            <a:noFill/>
          </a:ln>
        </p:spPr>
      </p:pic>
      <p:pic>
        <p:nvPicPr>
          <p:cNvPr id="214" name="Google Shape;214;p44"/>
          <p:cNvPicPr preferRelativeResize="0"/>
          <p:nvPr/>
        </p:nvPicPr>
        <p:blipFill>
          <a:blip r:embed="rId9">
            <a:alphaModFix/>
          </a:blip>
          <a:stretch>
            <a:fillRect/>
          </a:stretch>
        </p:blipFill>
        <p:spPr>
          <a:xfrm>
            <a:off x="685800" y="3056382"/>
            <a:ext cx="457200" cy="457200"/>
          </a:xfrm>
          <a:prstGeom prst="rect">
            <a:avLst/>
          </a:prstGeom>
          <a:noFill/>
          <a:ln>
            <a:noFill/>
          </a:ln>
        </p:spPr>
      </p:pic>
      <p:pic>
        <p:nvPicPr>
          <p:cNvPr id="215" name="Google Shape;215;p44"/>
          <p:cNvPicPr preferRelativeResize="0"/>
          <p:nvPr/>
        </p:nvPicPr>
        <p:blipFill>
          <a:blip r:embed="rId10">
            <a:alphaModFix/>
          </a:blip>
          <a:stretch>
            <a:fillRect/>
          </a:stretch>
        </p:blipFill>
        <p:spPr>
          <a:xfrm>
            <a:off x="685800" y="2546088"/>
            <a:ext cx="457200" cy="471948"/>
          </a:xfrm>
          <a:prstGeom prst="rect">
            <a:avLst/>
          </a:prstGeom>
          <a:noFill/>
          <a:ln>
            <a:noFill/>
          </a:ln>
        </p:spPr>
      </p:pic>
      <p:pic>
        <p:nvPicPr>
          <p:cNvPr id="216" name="Google Shape;216;p44"/>
          <p:cNvPicPr preferRelativeResize="0"/>
          <p:nvPr/>
        </p:nvPicPr>
        <p:blipFill>
          <a:blip r:embed="rId11">
            <a:alphaModFix/>
          </a:blip>
          <a:stretch>
            <a:fillRect/>
          </a:stretch>
        </p:blipFill>
        <p:spPr>
          <a:xfrm>
            <a:off x="692550" y="1566853"/>
            <a:ext cx="457200" cy="438150"/>
          </a:xfrm>
          <a:prstGeom prst="rect">
            <a:avLst/>
          </a:prstGeom>
          <a:noFill/>
          <a:ln>
            <a:noFill/>
          </a:ln>
        </p:spPr>
      </p:pic>
      <p:pic>
        <p:nvPicPr>
          <p:cNvPr id="217" name="Google Shape;217;p44"/>
          <p:cNvPicPr preferRelativeResize="0"/>
          <p:nvPr/>
        </p:nvPicPr>
        <p:blipFill>
          <a:blip r:embed="rId12">
            <a:alphaModFix/>
          </a:blip>
          <a:stretch>
            <a:fillRect/>
          </a:stretch>
        </p:blipFill>
        <p:spPr>
          <a:xfrm>
            <a:off x="685800" y="2029050"/>
            <a:ext cx="457200" cy="45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5"/>
          <p:cNvSpPr txBox="1"/>
          <p:nvPr>
            <p:ph idx="4294967295" type="title"/>
          </p:nvPr>
        </p:nvSpPr>
        <p:spPr>
          <a:xfrm>
            <a:off x="692025" y="422500"/>
            <a:ext cx="39342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88398A"/>
                </a:solidFill>
              </a:rPr>
              <a:t>Speakers</a:t>
            </a:r>
            <a:endParaRPr sz="3600">
              <a:solidFill>
                <a:srgbClr val="88398A"/>
              </a:solidFill>
            </a:endParaRPr>
          </a:p>
        </p:txBody>
      </p:sp>
      <p:sp>
        <p:nvSpPr>
          <p:cNvPr id="223" name="Google Shape;223;p45"/>
          <p:cNvSpPr txBox="1"/>
          <p:nvPr>
            <p:ph idx="4294967295" type="body"/>
          </p:nvPr>
        </p:nvSpPr>
        <p:spPr>
          <a:xfrm>
            <a:off x="193025" y="1279900"/>
            <a:ext cx="8788200" cy="34548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600"/>
              </a:spcBef>
              <a:spcAft>
                <a:spcPts val="0"/>
              </a:spcAft>
              <a:buClr>
                <a:srgbClr val="88398A"/>
              </a:buClr>
              <a:buSzPts val="2000"/>
              <a:buChar char="▪"/>
            </a:pPr>
            <a:r>
              <a:rPr b="1" lang="en" sz="2000">
                <a:solidFill>
                  <a:srgbClr val="88398A"/>
                </a:solidFill>
              </a:rPr>
              <a:t>Jenine K. Harris, PhD: I Can Code Clearly Now (10 tips for formatting your R code)</a:t>
            </a:r>
            <a:endParaRPr b="1" sz="2000">
              <a:solidFill>
                <a:srgbClr val="88398A"/>
              </a:solidFill>
            </a:endParaRPr>
          </a:p>
          <a:p>
            <a:pPr indent="-355600" lvl="0" marL="457200" rtl="0" algn="l">
              <a:spcBef>
                <a:spcPts val="0"/>
              </a:spcBef>
              <a:spcAft>
                <a:spcPts val="0"/>
              </a:spcAft>
              <a:buClr>
                <a:srgbClr val="88398A"/>
              </a:buClr>
              <a:buSzPts val="2000"/>
              <a:buChar char="▪"/>
            </a:pPr>
            <a:r>
              <a:rPr b="1" lang="en" sz="2000">
                <a:solidFill>
                  <a:srgbClr val="88398A"/>
                </a:solidFill>
              </a:rPr>
              <a:t>Jessica Streeter: Meeting People Where They Are: Data Science in a non-profit BH-MCO</a:t>
            </a:r>
            <a:endParaRPr b="1" sz="2000">
              <a:solidFill>
                <a:srgbClr val="88398A"/>
              </a:solidFill>
            </a:endParaRPr>
          </a:p>
          <a:p>
            <a:pPr indent="-355600" lvl="0" marL="457200" rtl="0" algn="l">
              <a:spcBef>
                <a:spcPts val="0"/>
              </a:spcBef>
              <a:spcAft>
                <a:spcPts val="0"/>
              </a:spcAft>
              <a:buClr>
                <a:srgbClr val="88398A"/>
              </a:buClr>
              <a:buSzPts val="2000"/>
              <a:buChar char="▪"/>
            </a:pPr>
            <a:r>
              <a:rPr b="1" lang="en" sz="2000">
                <a:solidFill>
                  <a:srgbClr val="88398A"/>
                </a:solidFill>
              </a:rPr>
              <a:t>Becca Nock, RN: So Much Health Care Data: Where does it come from? And what it is used for?</a:t>
            </a:r>
            <a:endParaRPr b="1" sz="2000">
              <a:solidFill>
                <a:srgbClr val="88398A"/>
              </a:solidFill>
            </a:endParaRPr>
          </a:p>
          <a:p>
            <a:pPr indent="-355600" lvl="0" marL="457200" rtl="0" algn="l">
              <a:lnSpc>
                <a:spcPct val="100000"/>
              </a:lnSpc>
              <a:spcBef>
                <a:spcPts val="0"/>
              </a:spcBef>
              <a:spcAft>
                <a:spcPts val="0"/>
              </a:spcAft>
              <a:buClr>
                <a:srgbClr val="88398A"/>
              </a:buClr>
              <a:buSzPts val="2000"/>
              <a:buChar char="▪"/>
            </a:pPr>
            <a:r>
              <a:rPr b="1" lang="en" sz="2000">
                <a:solidFill>
                  <a:srgbClr val="88398A"/>
                </a:solidFill>
              </a:rPr>
              <a:t>Marieke Jackson, MPH: Data Yenta: Data Science &amp; Opioid Programming, A Love Story</a:t>
            </a:r>
            <a:endParaRPr b="1" sz="2000">
              <a:solidFill>
                <a:srgbClr val="88398A"/>
              </a:solidFill>
            </a:endParaRPr>
          </a:p>
          <a:p>
            <a:pPr indent="-355600" lvl="0" marL="457200" rtl="0" algn="l">
              <a:lnSpc>
                <a:spcPct val="100000"/>
              </a:lnSpc>
              <a:spcBef>
                <a:spcPts val="0"/>
              </a:spcBef>
              <a:spcAft>
                <a:spcPts val="0"/>
              </a:spcAft>
              <a:buClr>
                <a:srgbClr val="88398A"/>
              </a:buClr>
              <a:buSzPts val="2000"/>
              <a:buChar char="▪"/>
            </a:pPr>
            <a:r>
              <a:rPr b="1" lang="en" sz="2000">
                <a:solidFill>
                  <a:srgbClr val="88398A"/>
                </a:solidFill>
              </a:rPr>
              <a:t>Dr. Kristin Rising, MD MS: Using Data to Inform Delivery of Individualized Care</a:t>
            </a:r>
            <a:endParaRPr b="1" sz="2000">
              <a:solidFill>
                <a:srgbClr val="88398A"/>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ght content">
  <a:themeElements>
    <a:clrScheme name="Custom 1">
      <a:dk1>
        <a:srgbClr val="011E40"/>
      </a:dk1>
      <a:lt1>
        <a:srgbClr val="FFFFFF"/>
      </a:lt1>
      <a:dk2>
        <a:srgbClr val="2F5897"/>
      </a:dk2>
      <a:lt2>
        <a:srgbClr val="E4E9EF"/>
      </a:lt2>
      <a:accent1>
        <a:srgbClr val="307FE2"/>
      </a:accent1>
      <a:accent2>
        <a:srgbClr val="F8E08E"/>
      </a:accent2>
      <a:accent3>
        <a:srgbClr val="80225F"/>
      </a:accent3>
      <a:accent4>
        <a:srgbClr val="011E40"/>
      </a:accent4>
      <a:accent5>
        <a:srgbClr val="C4B000"/>
      </a:accent5>
      <a:accent6>
        <a:srgbClr val="89813D"/>
      </a:accent6>
      <a:hlink>
        <a:srgbClr val="2DCCD3"/>
      </a:hlink>
      <a:folHlink>
        <a:srgbClr val="C4BC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